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350" r:id="rId2"/>
    <p:sldId id="1488" r:id="rId3"/>
    <p:sldId id="1452" r:id="rId4"/>
    <p:sldId id="1453" r:id="rId5"/>
    <p:sldId id="1454" r:id="rId6"/>
    <p:sldId id="1455" r:id="rId7"/>
    <p:sldId id="1456" r:id="rId8"/>
    <p:sldId id="1457" r:id="rId9"/>
    <p:sldId id="1458" r:id="rId10"/>
    <p:sldId id="1459" r:id="rId11"/>
    <p:sldId id="1460" r:id="rId12"/>
    <p:sldId id="1489" r:id="rId13"/>
    <p:sldId id="1461" r:id="rId14"/>
    <p:sldId id="1462" r:id="rId15"/>
    <p:sldId id="1463" r:id="rId16"/>
    <p:sldId id="1464" r:id="rId17"/>
    <p:sldId id="1465" r:id="rId18"/>
    <p:sldId id="1466" r:id="rId19"/>
    <p:sldId id="1467" r:id="rId20"/>
    <p:sldId id="1468" r:id="rId21"/>
    <p:sldId id="1469" r:id="rId22"/>
    <p:sldId id="1470" r:id="rId23"/>
    <p:sldId id="1471" r:id="rId24"/>
    <p:sldId id="1472" r:id="rId25"/>
    <p:sldId id="1473" r:id="rId26"/>
    <p:sldId id="1474" r:id="rId27"/>
    <p:sldId id="1475" r:id="rId28"/>
    <p:sldId id="1476" r:id="rId29"/>
    <p:sldId id="1477" r:id="rId30"/>
    <p:sldId id="1478" r:id="rId31"/>
    <p:sldId id="1479" r:id="rId32"/>
    <p:sldId id="1480" r:id="rId33"/>
    <p:sldId id="1481" r:id="rId34"/>
    <p:sldId id="1482" r:id="rId35"/>
    <p:sldId id="1483" r:id="rId36"/>
    <p:sldId id="1484" r:id="rId37"/>
    <p:sldId id="1485" r:id="rId38"/>
    <p:sldId id="1486" r:id="rId39"/>
    <p:sldId id="1527" r:id="rId40"/>
    <p:sldId id="1495" r:id="rId41"/>
    <p:sldId id="1524" r:id="rId42"/>
    <p:sldId id="1496" r:id="rId43"/>
    <p:sldId id="1497" r:id="rId44"/>
    <p:sldId id="1498" r:id="rId45"/>
    <p:sldId id="1501" r:id="rId46"/>
    <p:sldId id="1502" r:id="rId47"/>
    <p:sldId id="1526" r:id="rId48"/>
    <p:sldId id="1505" r:id="rId49"/>
    <p:sldId id="1506" r:id="rId50"/>
    <p:sldId id="1528" r:id="rId51"/>
    <p:sldId id="1529" r:id="rId52"/>
    <p:sldId id="1512" r:id="rId53"/>
    <p:sldId id="1513" r:id="rId54"/>
    <p:sldId id="1530" r:id="rId55"/>
    <p:sldId id="1517" r:id="rId56"/>
    <p:sldId id="1518" r:id="rId57"/>
  </p:sldIdLst>
  <p:sldSz cx="9144000" cy="6858000" type="screen4x3"/>
  <p:notesSz cx="68580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Papyrus" panose="03070502060502030205" pitchFamily="66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Papyrus" panose="03070502060502030205" pitchFamily="66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Papyrus" panose="03070502060502030205" pitchFamily="66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Papyrus" panose="03070502060502030205" pitchFamily="66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Papyrus" panose="03070502060502030205" pitchFamily="66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Papyrus" panose="03070502060502030205" pitchFamily="66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Papyrus" panose="03070502060502030205" pitchFamily="66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Papyrus" panose="03070502060502030205" pitchFamily="66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Papyrus" panose="03070502060502030205" pitchFamily="66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0000CC"/>
    <a:srgbClr val="CC0099"/>
    <a:srgbClr val="660066"/>
    <a:srgbClr val="006600"/>
    <a:srgbClr val="0000FF"/>
    <a:srgbClr val="CCCCFF"/>
    <a:srgbClr val="FFFFFF"/>
    <a:srgbClr val="00CC99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inimized" horzBarState="maximized">
    <p:restoredLeft sz="15620" autoAdjust="0"/>
    <p:restoredTop sz="95411" autoAdjust="0"/>
  </p:normalViewPr>
  <p:slideViewPr>
    <p:cSldViewPr>
      <p:cViewPr varScale="1">
        <p:scale>
          <a:sx n="71" d="100"/>
          <a:sy n="71" d="100"/>
        </p:scale>
        <p:origin x="179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6320"/>
    </p:cViewPr>
  </p:sorterViewPr>
  <p:notesViewPr>
    <p:cSldViewPr>
      <p:cViewPr>
        <p:scale>
          <a:sx n="125" d="100"/>
          <a:sy n="125" d="100"/>
        </p:scale>
        <p:origin x="1266" y="96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797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dirty="0"/>
              <a:t>Probabilistic risk analysis with hardly any </a:t>
            </a:r>
            <a:r>
              <a:rPr lang="en-US" dirty="0" smtClean="0"/>
              <a:t>data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Society for Risk Analysis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313055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defRPr sz="9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dirty="0" err="1" smtClean="0"/>
              <a:t>Ferson</a:t>
            </a:r>
            <a:r>
              <a:rPr lang="en-US" dirty="0" smtClean="0"/>
              <a:t>, </a:t>
            </a:r>
            <a:r>
              <a:rPr lang="en-US" dirty="0"/>
              <a:t>Applied Biomathematics </a:t>
            </a:r>
            <a:r>
              <a:rPr lang="en-US" dirty="0">
                <a:sym typeface="Symbol"/>
              </a:rPr>
              <a:t> </a:t>
            </a:r>
            <a:r>
              <a:rPr lang="en-US" dirty="0" smtClean="0">
                <a:sym typeface="Symbol"/>
              </a:rPr>
              <a:t>2015</a:t>
            </a:r>
            <a:endParaRPr lang="en-US" dirty="0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Times New Roman" panose="02020603050405020304" pitchFamily="18" charset="0"/>
              </a:defRPr>
            </a:lvl1pPr>
          </a:lstStyle>
          <a:p>
            <a:fld id="{E61E4EDE-49BF-4CEF-AEC5-5518B68922F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63816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632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4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16425"/>
            <a:ext cx="548640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632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632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29675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fld id="{67FD956E-C3D7-4CEA-A476-A73C374DC56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03168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Papyrus" panose="03070502060502030205" pitchFamily="66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pyrus" panose="03070502060502030205" pitchFamily="66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pyrus" panose="03070502060502030205" pitchFamily="66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pyrus" panose="03070502060502030205" pitchFamily="66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pyrus" panose="03070502060502030205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pyrus" panose="03070502060502030205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pyrus" panose="03070502060502030205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pyrus" panose="03070502060502030205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pyrus" panose="03070502060502030205" pitchFamily="66" charset="0"/>
              </a:defRPr>
            </a:lvl9pPr>
          </a:lstStyle>
          <a:p>
            <a:pPr eaLnBrk="1" hangingPunct="1"/>
            <a:fld id="{301ECA9A-5367-4AF3-B692-C763D28584A6}" type="slidenum">
              <a:rPr lang="en-US" altLang="en-US">
                <a:latin typeface="Times New Roman" panose="02020603050405020304" pitchFamily="18" charset="0"/>
              </a:rPr>
              <a:pPr eaLnBrk="1" hangingPunct="1"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05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5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0558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5B0044-1406-40C2-B17A-31F1EBC001E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9885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1EA499-CABD-47E0-A691-EE60B793097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1645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853C9C-B671-4D01-8EDC-3E457222AC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26115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E1038C-05CE-4200-B99A-ABB77FF1072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7249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85111B-785A-4F9B-90BC-77C9C654FAD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4423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3D00CA-92BD-40D1-B275-5A5BEFCAFF3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0680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217CA8-5146-43C5-9D09-E857E4EC031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9400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D1398FB-C667-4843-9168-26A1B05AC9C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066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0B753B-9F31-48CA-AA73-3A96751DFE7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6143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47E8F8-55DC-43BF-AB20-CFF84813AF6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4867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7FD9CE-563E-49FD-BA5C-2896479E52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0004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7DE638-47D9-4A60-8E66-88C377A4203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8425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7FCBE1-6A01-4AB4-8CB8-43D384BF7C8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4116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anose="02020603050405020304" pitchFamily="18" charset="0"/>
              </a:defRPr>
            </a:lvl1pPr>
          </a:lstStyle>
          <a:p>
            <a:fld id="{81779C1C-BA49-4EDC-B166-09AEA7C97DDA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67000"/>
            <a:ext cx="9382125" cy="1135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340522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b="1" dirty="0" smtClean="0"/>
              <a:t>Installing and getting started with R</a:t>
            </a:r>
            <a:endParaRPr lang="en-US" altLang="en-US" b="1" dirty="0" smtClean="0"/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9087" y="5565710"/>
            <a:ext cx="8534400" cy="533400"/>
          </a:xfrm>
        </p:spPr>
        <p:txBody>
          <a:bodyPr/>
          <a:lstStyle/>
          <a:p>
            <a:pPr eaLnBrk="1" hangingPunct="1"/>
            <a:r>
              <a:rPr lang="en-US" altLang="en-US" sz="2400" dirty="0" smtClean="0"/>
              <a:t>Scott </a:t>
            </a:r>
            <a:r>
              <a:rPr lang="en-US" altLang="en-US" sz="2400" dirty="0" err="1" smtClean="0"/>
              <a:t>Ferson</a:t>
            </a:r>
            <a:r>
              <a:rPr lang="en-US" altLang="en-US" sz="2400" dirty="0" smtClean="0"/>
              <a:t>, </a:t>
            </a:r>
            <a:r>
              <a:rPr lang="en-US" altLang="en-US" sz="2400" dirty="0" smtClean="0"/>
              <a:t>School of Engineering, University of Liverpool, UK</a:t>
            </a:r>
            <a:endParaRPr lang="en-US" altLang="en-US" sz="2000" dirty="0" smtClean="0"/>
          </a:p>
        </p:txBody>
      </p:sp>
      <p:pic>
        <p:nvPicPr>
          <p:cNvPr id="51205" name="Picture 5" descr="sralogo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" y="6096000"/>
            <a:ext cx="6159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6" name="Rectangle 7"/>
          <p:cNvSpPr>
            <a:spLocks noChangeArrowheads="1"/>
          </p:cNvSpPr>
          <p:nvPr/>
        </p:nvSpPr>
        <p:spPr bwMode="auto">
          <a:xfrm>
            <a:off x="6719887" y="6324600"/>
            <a:ext cx="23479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pyrus" panose="03070502060502030205" pitchFamily="66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pyrus" panose="03070502060502030205" pitchFamily="66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pyrus" panose="03070502060502030205" pitchFamily="66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pyrus" panose="03070502060502030205" pitchFamily="66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pyrus" panose="03070502060502030205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pyrus" panose="03070502060502030205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pyrus" panose="03070502060502030205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pyrus" panose="03070502060502030205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pyrus" panose="03070502060502030205" pitchFamily="66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CCCCFF"/>
                </a:solidFill>
                <a:latin typeface="Arial" panose="020B0604020202020204" pitchFamily="34" charset="0"/>
              </a:rPr>
              <a:t>© </a:t>
            </a:r>
            <a:r>
              <a:rPr lang="en-US" altLang="en-US" sz="1200" dirty="0" smtClean="0">
                <a:solidFill>
                  <a:srgbClr val="CCCCFF"/>
                </a:solidFill>
                <a:latin typeface="Arial" panose="020B0604020202020204" pitchFamily="34" charset="0"/>
              </a:rPr>
              <a:t>2015 </a:t>
            </a:r>
            <a:r>
              <a:rPr lang="en-US" altLang="en-US" sz="1200" dirty="0">
                <a:solidFill>
                  <a:srgbClr val="CCCCFF"/>
                </a:solidFill>
                <a:latin typeface="Arial" panose="020B0604020202020204" pitchFamily="34" charset="0"/>
              </a:rPr>
              <a:t>Applied Biomathematics</a:t>
            </a:r>
          </a:p>
        </p:txBody>
      </p:sp>
      <p:sp>
        <p:nvSpPr>
          <p:cNvPr id="2" name="Rectangle 1"/>
          <p:cNvSpPr/>
          <p:nvPr/>
        </p:nvSpPr>
        <p:spPr>
          <a:xfrm>
            <a:off x="1041972" y="6080889"/>
            <a:ext cx="45164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dirty="0">
                <a:latin typeface="+mn-lt"/>
              </a:rPr>
              <a:t>Society for Risk Analysis Annual Meeting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1666875"/>
            <a:ext cx="5105400" cy="3524250"/>
          </a:xfrm>
          <a:prstGeom prst="rect">
            <a:avLst/>
          </a:prstGeom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1447800"/>
            <a:ext cx="3848100" cy="294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5" name="AutoShape 5"/>
          <p:cNvSpPr>
            <a:spLocks noChangeArrowheads="1"/>
          </p:cNvSpPr>
          <p:nvPr/>
        </p:nvSpPr>
        <p:spPr bwMode="auto">
          <a:xfrm flipH="1">
            <a:off x="4099560" y="3550920"/>
            <a:ext cx="609600" cy="381000"/>
          </a:xfrm>
          <a:prstGeom prst="leftArrow">
            <a:avLst>
              <a:gd name="adj1" fmla="val 50000"/>
              <a:gd name="adj2" fmla="val 4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41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1143000"/>
          </a:xfrm>
        </p:spPr>
        <p:txBody>
          <a:bodyPr/>
          <a:lstStyle/>
          <a:p>
            <a:r>
              <a:rPr lang="en-US" dirty="0" smtClean="0"/>
              <a:t>Choose several installation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pretty safely accept all the defaults</a:t>
            </a:r>
          </a:p>
          <a:p>
            <a:pPr lvl="8"/>
            <a:endParaRPr lang="en-US" dirty="0" smtClean="0"/>
          </a:p>
          <a:p>
            <a:r>
              <a:rPr lang="en-US" dirty="0"/>
              <a:t>C</a:t>
            </a:r>
            <a:r>
              <a:rPr lang="en-US" dirty="0" smtClean="0"/>
              <a:t>lick on any </a:t>
            </a:r>
            <a:r>
              <a:rPr lang="en-US" u="sng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Okay</a:t>
            </a:r>
            <a:r>
              <a:rPr lang="en-US" dirty="0" smtClean="0"/>
              <a:t>, </a:t>
            </a:r>
            <a:r>
              <a:rPr lang="en-US" u="sng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or </a:t>
            </a:r>
            <a:r>
              <a:rPr lang="en-US" u="sng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Finish</a:t>
            </a:r>
            <a:r>
              <a:rPr lang="en-US" dirty="0" smtClean="0"/>
              <a:t> buttons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02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1162050"/>
            <a:ext cx="5581650" cy="4533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1524000"/>
            <a:ext cx="4791075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135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96388" cy="689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4" name="AutoShape 8"/>
          <p:cNvSpPr>
            <a:spLocks noChangeArrowheads="1"/>
          </p:cNvSpPr>
          <p:nvPr/>
        </p:nvSpPr>
        <p:spPr bwMode="auto">
          <a:xfrm>
            <a:off x="2362200" y="1219200"/>
            <a:ext cx="609600" cy="381000"/>
          </a:xfrm>
          <a:prstGeom prst="leftArrow">
            <a:avLst>
              <a:gd name="adj1" fmla="val 50000"/>
              <a:gd name="adj2" fmla="val 4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86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4638" cy="687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6200" y="4637782"/>
            <a:ext cx="92202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+mn-lt"/>
              </a:rPr>
              <a:t>Inside </a:t>
            </a:r>
            <a:r>
              <a:rPr lang="en-US" sz="3200" dirty="0">
                <a:solidFill>
                  <a:schemeClr val="bg1"/>
                </a:solidFill>
                <a:latin typeface="+mn-lt"/>
              </a:rPr>
              <a:t>R, you can enter commands </a:t>
            </a:r>
            <a:r>
              <a:rPr lang="en-US" sz="3200" dirty="0" smtClean="0">
                <a:solidFill>
                  <a:schemeClr val="bg1"/>
                </a:solidFill>
                <a:latin typeface="+mn-lt"/>
              </a:rPr>
              <a:t>and expressions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bg1"/>
              </a:solidFill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+mn-lt"/>
              </a:rPr>
              <a:t>Your input is in red; its output is blue</a:t>
            </a:r>
            <a:endParaRPr lang="en-US" sz="32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1954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600200" y="990600"/>
            <a:ext cx="5715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n-lt"/>
                <a:sym typeface="Symbol" panose="05050102010706020507" pitchFamily="18" charset="2"/>
              </a:rPr>
              <a:t>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anything after a </a:t>
            </a:r>
            <a:r>
              <a:rPr lang="en-US" dirty="0" smtClean="0">
                <a:latin typeface="+mn-lt"/>
              </a:rPr>
              <a:t>hash tag (#) </a:t>
            </a:r>
            <a:r>
              <a:rPr lang="en-US" dirty="0">
                <a:latin typeface="+mn-lt"/>
              </a:rPr>
              <a:t>is a comment </a:t>
            </a:r>
          </a:p>
        </p:txBody>
      </p:sp>
    </p:spTree>
    <p:extLst>
      <p:ext uri="{BB962C8B-B14F-4D97-AF65-F5344CB8AC3E}">
        <p14:creationId xmlns:p14="http://schemas.microsoft.com/office/powerpoint/2010/main" val="186058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9" name="AutoShape 5"/>
          <p:cNvSpPr>
            <a:spLocks noChangeArrowheads="1"/>
          </p:cNvSpPr>
          <p:nvPr/>
        </p:nvSpPr>
        <p:spPr bwMode="auto">
          <a:xfrm>
            <a:off x="3276600" y="1524000"/>
            <a:ext cx="609600" cy="381000"/>
          </a:xfrm>
          <a:prstGeom prst="leftArrow">
            <a:avLst>
              <a:gd name="adj1" fmla="val 50000"/>
              <a:gd name="adj2" fmla="val 4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50800" y="990600"/>
            <a:ext cx="11430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1" name="Rectangle 7"/>
          <p:cNvSpPr>
            <a:spLocks noChangeArrowheads="1"/>
          </p:cNvSpPr>
          <p:nvPr/>
        </p:nvSpPr>
        <p:spPr bwMode="auto">
          <a:xfrm>
            <a:off x="3276600" y="2286000"/>
            <a:ext cx="3810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09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14" name="Rectangle 6"/>
          <p:cNvSpPr>
            <a:spLocks noChangeArrowheads="1"/>
          </p:cNvSpPr>
          <p:nvPr/>
        </p:nvSpPr>
        <p:spPr bwMode="auto">
          <a:xfrm>
            <a:off x="50800" y="990600"/>
            <a:ext cx="7731125" cy="16414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3" name="AutoShape 5"/>
          <p:cNvSpPr>
            <a:spLocks noChangeArrowheads="1"/>
          </p:cNvSpPr>
          <p:nvPr/>
        </p:nvSpPr>
        <p:spPr bwMode="auto">
          <a:xfrm>
            <a:off x="4038600" y="2514600"/>
            <a:ext cx="609600" cy="381000"/>
          </a:xfrm>
          <a:prstGeom prst="leftArrow">
            <a:avLst>
              <a:gd name="adj1" fmla="val 50000"/>
              <a:gd name="adj2" fmla="val 4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28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50800" y="990600"/>
            <a:ext cx="7754938" cy="9763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7" name="AutoShape 5"/>
          <p:cNvSpPr>
            <a:spLocks noChangeArrowheads="1"/>
          </p:cNvSpPr>
          <p:nvPr/>
        </p:nvSpPr>
        <p:spPr bwMode="auto">
          <a:xfrm>
            <a:off x="1970088" y="1855788"/>
            <a:ext cx="609600" cy="381000"/>
          </a:xfrm>
          <a:prstGeom prst="leftArrow">
            <a:avLst>
              <a:gd name="adj1" fmla="val 50000"/>
              <a:gd name="adj2" fmla="val 4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44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50800" y="990600"/>
            <a:ext cx="3544888" cy="4654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0" name="AutoShape 4"/>
          <p:cNvSpPr>
            <a:spLocks noChangeArrowheads="1"/>
          </p:cNvSpPr>
          <p:nvPr/>
        </p:nvSpPr>
        <p:spPr bwMode="auto">
          <a:xfrm>
            <a:off x="1447800" y="5562600"/>
            <a:ext cx="609600" cy="381000"/>
          </a:xfrm>
          <a:prstGeom prst="leftArrow">
            <a:avLst>
              <a:gd name="adj1" fmla="val 50000"/>
              <a:gd name="adj2" fmla="val 4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25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5800" y="1981200"/>
            <a:ext cx="8382000" cy="4114800"/>
          </a:xfrm>
        </p:spPr>
        <p:txBody>
          <a:bodyPr/>
          <a:lstStyle/>
          <a:p>
            <a:r>
              <a:rPr lang="en-US" dirty="0"/>
              <a:t>Locate the latest version by Googling "R" or going to </a:t>
            </a:r>
            <a:r>
              <a:rPr lang="en-US" u="sng" dirty="0"/>
              <a:t>http://</a:t>
            </a:r>
            <a:r>
              <a:rPr lang="en-US" u="sng" dirty="0" smtClean="0"/>
              <a:t>www.r-project.org/</a:t>
            </a:r>
            <a:endParaRPr lang="en-US" dirty="0"/>
          </a:p>
          <a:p>
            <a:r>
              <a:rPr lang="en-US" dirty="0" smtClean="0"/>
              <a:t>Download </a:t>
            </a:r>
            <a:r>
              <a:rPr lang="en-US" dirty="0"/>
              <a:t>and install the base software from </a:t>
            </a:r>
            <a:r>
              <a:rPr lang="en-US" dirty="0" smtClean="0"/>
              <a:t>a </a:t>
            </a:r>
            <a:r>
              <a:rPr lang="en-US" sz="2800" dirty="0"/>
              <a:t>CRAN</a:t>
            </a:r>
            <a:r>
              <a:rPr lang="en-US" dirty="0"/>
              <a:t> </a:t>
            </a:r>
            <a:r>
              <a:rPr lang="en-US" sz="2800" dirty="0"/>
              <a:t>(Comprehensive R Archive Network)</a:t>
            </a:r>
            <a:r>
              <a:rPr lang="en-US" dirty="0"/>
              <a:t> </a:t>
            </a:r>
            <a:r>
              <a:rPr lang="en-US" dirty="0" smtClean="0"/>
              <a:t>mirror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instance, </a:t>
            </a:r>
            <a:r>
              <a:rPr lang="en-US" dirty="0" smtClean="0"/>
              <a:t>get </a:t>
            </a:r>
            <a:r>
              <a:rPr lang="en-US" dirty="0"/>
              <a:t>version </a:t>
            </a:r>
            <a:r>
              <a:rPr lang="en-US" dirty="0" smtClean="0"/>
              <a:t>3.2.2 </a:t>
            </a:r>
            <a:r>
              <a:rPr lang="en-US" dirty="0"/>
              <a:t>for </a:t>
            </a:r>
            <a:r>
              <a:rPr lang="en-US" dirty="0" smtClean="0"/>
              <a:t>Windows from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/>
              <a:t> </a:t>
            </a:r>
            <a:r>
              <a:rPr lang="en-US" sz="2400" u="sng" dirty="0" smtClean="0"/>
              <a:t>http</a:t>
            </a:r>
            <a:r>
              <a:rPr lang="en-US" sz="2400" u="sng" dirty="0"/>
              <a:t>://</a:t>
            </a:r>
            <a:r>
              <a:rPr lang="en-US" sz="2400" u="sng" dirty="0" smtClean="0"/>
              <a:t>cran.stat.sfu.ca/bin/windows/base/R-3.2.2-win.exe</a:t>
            </a:r>
            <a:r>
              <a:rPr lang="en-US" sz="2400" dirty="0" smtClean="0"/>
              <a:t> </a:t>
            </a:r>
            <a:endParaRPr lang="en-US" sz="2400" dirty="0"/>
          </a:p>
          <a:p>
            <a:r>
              <a:rPr lang="en-US" dirty="0" smtClean="0"/>
              <a:t>Install R </a:t>
            </a:r>
            <a:r>
              <a:rPr lang="en-US" dirty="0"/>
              <a:t>by executing this self-extracting file and invoke the program by double-clicking on the blue R icon it leaves on your </a:t>
            </a:r>
            <a:r>
              <a:rPr lang="en-US" dirty="0" smtClean="0"/>
              <a:t>desktop</a:t>
            </a:r>
          </a:p>
        </p:txBody>
      </p:sp>
    </p:spTree>
    <p:extLst>
      <p:ext uri="{BB962C8B-B14F-4D97-AF65-F5344CB8AC3E}">
        <p14:creationId xmlns:p14="http://schemas.microsoft.com/office/powerpoint/2010/main" val="249157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50800" y="990600"/>
            <a:ext cx="3575050" cy="51260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5" name="AutoShape 3"/>
          <p:cNvSpPr>
            <a:spLocks noChangeArrowheads="1"/>
          </p:cNvSpPr>
          <p:nvPr/>
        </p:nvSpPr>
        <p:spPr bwMode="auto">
          <a:xfrm>
            <a:off x="1143000" y="6019800"/>
            <a:ext cx="609600" cy="381000"/>
          </a:xfrm>
          <a:prstGeom prst="leftArrow">
            <a:avLst>
              <a:gd name="adj1" fmla="val 50000"/>
              <a:gd name="adj2" fmla="val 4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5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50800" y="990600"/>
            <a:ext cx="3524250" cy="47942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1" name="AutoShape 3"/>
          <p:cNvSpPr>
            <a:spLocks noChangeArrowheads="1"/>
          </p:cNvSpPr>
          <p:nvPr/>
        </p:nvSpPr>
        <p:spPr bwMode="auto">
          <a:xfrm>
            <a:off x="2895600" y="5715000"/>
            <a:ext cx="609600" cy="381000"/>
          </a:xfrm>
          <a:prstGeom prst="leftArrow">
            <a:avLst>
              <a:gd name="adj1" fmla="val 50000"/>
              <a:gd name="adj2" fmla="val 4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99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50800" y="990600"/>
            <a:ext cx="3563938" cy="4965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7" name="AutoShape 3"/>
          <p:cNvSpPr>
            <a:spLocks noChangeArrowheads="1"/>
          </p:cNvSpPr>
          <p:nvPr/>
        </p:nvSpPr>
        <p:spPr bwMode="auto">
          <a:xfrm>
            <a:off x="1676400" y="5867400"/>
            <a:ext cx="609600" cy="381000"/>
          </a:xfrm>
          <a:prstGeom prst="leftArrow">
            <a:avLst>
              <a:gd name="adj1" fmla="val 50000"/>
              <a:gd name="adj2" fmla="val 4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63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50800" y="990600"/>
            <a:ext cx="3533775" cy="47958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3" name="AutoShape 3"/>
          <p:cNvSpPr>
            <a:spLocks noChangeArrowheads="1"/>
          </p:cNvSpPr>
          <p:nvPr/>
        </p:nvSpPr>
        <p:spPr bwMode="auto">
          <a:xfrm>
            <a:off x="2647950" y="5715000"/>
            <a:ext cx="609600" cy="381000"/>
          </a:xfrm>
          <a:prstGeom prst="leftArrow">
            <a:avLst>
              <a:gd name="adj1" fmla="val 50000"/>
              <a:gd name="adj2" fmla="val 4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7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50800" y="990600"/>
            <a:ext cx="3514725" cy="50180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9" name="AutoShape 3"/>
          <p:cNvSpPr>
            <a:spLocks noChangeArrowheads="1"/>
          </p:cNvSpPr>
          <p:nvPr/>
        </p:nvSpPr>
        <p:spPr bwMode="auto">
          <a:xfrm rot="-1941073">
            <a:off x="3048000" y="5638800"/>
            <a:ext cx="609600" cy="381000"/>
          </a:xfrm>
          <a:prstGeom prst="leftArrow">
            <a:avLst>
              <a:gd name="adj1" fmla="val 50000"/>
              <a:gd name="adj2" fmla="val 4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39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50800" y="990600"/>
            <a:ext cx="7721600" cy="34734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5" name="AutoShape 3"/>
          <p:cNvSpPr>
            <a:spLocks noChangeArrowheads="1"/>
          </p:cNvSpPr>
          <p:nvPr/>
        </p:nvSpPr>
        <p:spPr bwMode="auto">
          <a:xfrm>
            <a:off x="1752600" y="4343400"/>
            <a:ext cx="609600" cy="381000"/>
          </a:xfrm>
          <a:prstGeom prst="leftArrow">
            <a:avLst>
              <a:gd name="adj1" fmla="val 50000"/>
              <a:gd name="adj2" fmla="val 4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9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771" name="AutoShape 3"/>
          <p:cNvSpPr>
            <a:spLocks noChangeArrowheads="1"/>
          </p:cNvSpPr>
          <p:nvPr/>
        </p:nvSpPr>
        <p:spPr bwMode="auto">
          <a:xfrm>
            <a:off x="1524000" y="1066800"/>
            <a:ext cx="609600" cy="381000"/>
          </a:xfrm>
          <a:prstGeom prst="leftArrow">
            <a:avLst>
              <a:gd name="adj1" fmla="val 50000"/>
              <a:gd name="adj2" fmla="val 4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87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50800" y="990600"/>
            <a:ext cx="7797800" cy="36512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47" name="AutoShape 3"/>
          <p:cNvSpPr>
            <a:spLocks noChangeArrowheads="1"/>
          </p:cNvSpPr>
          <p:nvPr/>
        </p:nvSpPr>
        <p:spPr bwMode="auto">
          <a:xfrm>
            <a:off x="3676650" y="4524375"/>
            <a:ext cx="609600" cy="381000"/>
          </a:xfrm>
          <a:prstGeom prst="leftArrow">
            <a:avLst>
              <a:gd name="adj1" fmla="val 50000"/>
              <a:gd name="adj2" fmla="val 4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03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50800" y="990600"/>
            <a:ext cx="3546475" cy="36401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02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086" name="Rectangle 6"/>
          <p:cNvSpPr>
            <a:spLocks noChangeArrowheads="1"/>
          </p:cNvSpPr>
          <p:nvPr/>
        </p:nvSpPr>
        <p:spPr bwMode="auto">
          <a:xfrm>
            <a:off x="50800" y="990600"/>
            <a:ext cx="3765550" cy="4514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5" name="AutoShape 5"/>
          <p:cNvSpPr>
            <a:spLocks noChangeArrowheads="1"/>
          </p:cNvSpPr>
          <p:nvPr/>
        </p:nvSpPr>
        <p:spPr bwMode="auto">
          <a:xfrm rot="-1705007">
            <a:off x="1143000" y="5334000"/>
            <a:ext cx="609600" cy="381000"/>
          </a:xfrm>
          <a:prstGeom prst="leftArrow">
            <a:avLst>
              <a:gd name="adj1" fmla="val 50000"/>
              <a:gd name="adj2" fmla="val 4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85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6200" y="0"/>
            <a:ext cx="9448800" cy="687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215893" cy="6934200"/>
          </a:xfrm>
          <a:prstGeom prst="rect">
            <a:avLst/>
          </a:prstGeom>
        </p:spPr>
      </p:pic>
      <p:sp>
        <p:nvSpPr>
          <p:cNvPr id="4102" name="AutoShape 6"/>
          <p:cNvSpPr>
            <a:spLocks noChangeArrowheads="1"/>
          </p:cNvSpPr>
          <p:nvPr/>
        </p:nvSpPr>
        <p:spPr bwMode="auto">
          <a:xfrm>
            <a:off x="8742680" y="2026920"/>
            <a:ext cx="609600" cy="381000"/>
          </a:xfrm>
          <a:prstGeom prst="leftArrow">
            <a:avLst>
              <a:gd name="adj1" fmla="val 50000"/>
              <a:gd name="adj2" fmla="val 4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80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110" name="Rectangle 6"/>
          <p:cNvSpPr>
            <a:spLocks noChangeArrowheads="1"/>
          </p:cNvSpPr>
          <p:nvPr/>
        </p:nvSpPr>
        <p:spPr bwMode="auto">
          <a:xfrm>
            <a:off x="50800" y="990600"/>
            <a:ext cx="3906838" cy="45037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09" name="AutoShape 5"/>
          <p:cNvSpPr>
            <a:spLocks noChangeArrowheads="1"/>
          </p:cNvSpPr>
          <p:nvPr/>
        </p:nvSpPr>
        <p:spPr bwMode="auto">
          <a:xfrm rot="-1705007">
            <a:off x="914400" y="5257800"/>
            <a:ext cx="609600" cy="381000"/>
          </a:xfrm>
          <a:prstGeom prst="leftArrow">
            <a:avLst>
              <a:gd name="adj1" fmla="val 50000"/>
              <a:gd name="adj2" fmla="val 4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58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675" name="AutoShape 3"/>
          <p:cNvSpPr>
            <a:spLocks noChangeArrowheads="1"/>
          </p:cNvSpPr>
          <p:nvPr/>
        </p:nvSpPr>
        <p:spPr bwMode="auto">
          <a:xfrm>
            <a:off x="2292350" y="1030288"/>
            <a:ext cx="609600" cy="381000"/>
          </a:xfrm>
          <a:prstGeom prst="leftArrow">
            <a:avLst>
              <a:gd name="adj1" fmla="val 50000"/>
              <a:gd name="adj2" fmla="val 4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50800" y="990600"/>
            <a:ext cx="7773988" cy="1308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1" name="AutoShape 3"/>
          <p:cNvSpPr>
            <a:spLocks noChangeArrowheads="1"/>
          </p:cNvSpPr>
          <p:nvPr/>
        </p:nvSpPr>
        <p:spPr bwMode="auto">
          <a:xfrm>
            <a:off x="1295400" y="2209800"/>
            <a:ext cx="609600" cy="381000"/>
          </a:xfrm>
          <a:prstGeom prst="leftArrow">
            <a:avLst>
              <a:gd name="adj1" fmla="val 50000"/>
              <a:gd name="adj2" fmla="val 4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627" name="AutoShape 3"/>
          <p:cNvSpPr>
            <a:spLocks noChangeArrowheads="1"/>
          </p:cNvSpPr>
          <p:nvPr/>
        </p:nvSpPr>
        <p:spPr bwMode="auto">
          <a:xfrm>
            <a:off x="1395413" y="876300"/>
            <a:ext cx="609600" cy="381000"/>
          </a:xfrm>
          <a:prstGeom prst="leftArrow">
            <a:avLst>
              <a:gd name="adj1" fmla="val 50000"/>
              <a:gd name="adj2" fmla="val 4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43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50800" y="990600"/>
            <a:ext cx="7724775" cy="24749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3" name="AutoShape 3"/>
          <p:cNvSpPr>
            <a:spLocks noChangeArrowheads="1"/>
          </p:cNvSpPr>
          <p:nvPr/>
        </p:nvSpPr>
        <p:spPr bwMode="auto">
          <a:xfrm>
            <a:off x="4038600" y="3352800"/>
            <a:ext cx="609600" cy="381000"/>
          </a:xfrm>
          <a:prstGeom prst="leftArrow">
            <a:avLst>
              <a:gd name="adj1" fmla="val 50000"/>
              <a:gd name="adj2" fmla="val 4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50800" y="990600"/>
            <a:ext cx="2198688" cy="4826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0" name="AutoShape 4"/>
          <p:cNvSpPr>
            <a:spLocks noChangeArrowheads="1"/>
          </p:cNvSpPr>
          <p:nvPr/>
        </p:nvSpPr>
        <p:spPr bwMode="auto">
          <a:xfrm rot="-2399214">
            <a:off x="1676400" y="5410200"/>
            <a:ext cx="609600" cy="381000"/>
          </a:xfrm>
          <a:prstGeom prst="leftArrow">
            <a:avLst>
              <a:gd name="adj1" fmla="val 50000"/>
              <a:gd name="adj2" fmla="val 4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32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555" name="AutoShape 3"/>
          <p:cNvSpPr>
            <a:spLocks noChangeArrowheads="1"/>
          </p:cNvSpPr>
          <p:nvPr/>
        </p:nvSpPr>
        <p:spPr bwMode="auto">
          <a:xfrm>
            <a:off x="990600" y="3200400"/>
            <a:ext cx="609600" cy="381000"/>
          </a:xfrm>
          <a:prstGeom prst="leftArrow">
            <a:avLst>
              <a:gd name="adj1" fmla="val 50000"/>
              <a:gd name="adj2" fmla="val 4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50800" y="990600"/>
            <a:ext cx="7764463" cy="16605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0800" y="3957518"/>
            <a:ext cx="7645400" cy="2585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82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Installing libraries we’ll need</a:t>
            </a:r>
            <a:endParaRPr lang="en-US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</a:t>
            </a:r>
            <a:r>
              <a:rPr lang="en-US" u="sng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Packages</a:t>
            </a:r>
            <a:r>
              <a:rPr lang="en-US" dirty="0" smtClean="0"/>
              <a:t> / </a:t>
            </a:r>
            <a:r>
              <a:rPr lang="en-US" u="sng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Install package(s)…</a:t>
            </a:r>
            <a:r>
              <a:rPr lang="en-US" dirty="0" smtClean="0"/>
              <a:t>, select any CRAN mirror, and click </a:t>
            </a:r>
            <a:r>
              <a:rPr lang="en-US" u="sng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</a:p>
          <a:p>
            <a:pPr lvl="8"/>
            <a:endParaRPr lang="en-US" dirty="0" smtClean="0"/>
          </a:p>
          <a:p>
            <a:r>
              <a:rPr lang="en-US" dirty="0" smtClean="0"/>
              <a:t>After a pause, a </a:t>
            </a:r>
            <a:r>
              <a:rPr lang="en-US" dirty="0"/>
              <a:t>list of packages will pop </a:t>
            </a:r>
            <a:r>
              <a:rPr lang="en-US" dirty="0" smtClean="0"/>
              <a:t>up</a:t>
            </a:r>
          </a:p>
          <a:p>
            <a:pPr lvl="8"/>
            <a:endParaRPr lang="en-US" dirty="0" smtClean="0"/>
          </a:p>
          <a:p>
            <a:r>
              <a:rPr lang="en-US" dirty="0" smtClean="0"/>
              <a:t>Select the package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MASS</a:t>
            </a:r>
            <a:r>
              <a:rPr lang="en-US" dirty="0" smtClean="0"/>
              <a:t>, and click </a:t>
            </a:r>
            <a:r>
              <a:rPr lang="en-US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</a:p>
          <a:p>
            <a:pPr lvl="8"/>
            <a:endParaRPr lang="en-US" dirty="0" smtClean="0"/>
          </a:p>
          <a:p>
            <a:r>
              <a:rPr lang="en-US" dirty="0" smtClean="0"/>
              <a:t>You may wish to install other packages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02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Leaving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981200"/>
            <a:ext cx="8458200" cy="4114800"/>
          </a:xfrm>
        </p:spPr>
        <p:txBody>
          <a:bodyPr/>
          <a:lstStyle/>
          <a:p>
            <a:r>
              <a:rPr lang="en-US" dirty="0" smtClean="0"/>
              <a:t>To leave R click </a:t>
            </a:r>
            <a:r>
              <a:rPr lang="en-US" u="sng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u="sng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Exit</a:t>
            </a:r>
            <a:r>
              <a:rPr lang="en-US" dirty="0" smtClean="0"/>
              <a:t> </a:t>
            </a:r>
            <a:r>
              <a:rPr lang="en-US" dirty="0"/>
              <a:t>from the main menu or </a:t>
            </a:r>
            <a:r>
              <a:rPr lang="en-US" dirty="0" smtClean="0"/>
              <a:t>enter </a:t>
            </a:r>
            <a:r>
              <a:rPr lang="en-US" dirty="0"/>
              <a:t>the command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quit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lvl="8"/>
            <a:endParaRPr lang="en-US" sz="1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/>
              <a:t>R will ask </a:t>
            </a:r>
            <a:r>
              <a:rPr lang="en-US" dirty="0"/>
              <a:t>whether you want to save </a:t>
            </a:r>
            <a:r>
              <a:rPr lang="en-US" dirty="0" smtClean="0"/>
              <a:t>your work</a:t>
            </a:r>
          </a:p>
          <a:p>
            <a:pPr lvl="8"/>
            <a:endParaRPr lang="en-US" sz="1400" dirty="0" smtClean="0"/>
          </a:p>
          <a:p>
            <a:r>
              <a:rPr lang="en-US" dirty="0" smtClean="0"/>
              <a:t>If </a:t>
            </a:r>
            <a:r>
              <a:rPr lang="en-US" dirty="0"/>
              <a:t>you do, </a:t>
            </a:r>
            <a:r>
              <a:rPr lang="en-US" dirty="0" smtClean="0"/>
              <a:t>your variables and functions will </a:t>
            </a:r>
            <a:r>
              <a:rPr lang="en-US" dirty="0"/>
              <a:t>be available </a:t>
            </a:r>
            <a:r>
              <a:rPr lang="en-US" dirty="0" smtClean="0"/>
              <a:t>the </a:t>
            </a:r>
            <a:r>
              <a:rPr lang="en-US" dirty="0"/>
              <a:t>next time you invoke </a:t>
            </a:r>
            <a:r>
              <a:rPr lang="en-US" dirty="0" smtClean="0"/>
              <a:t>R</a:t>
            </a:r>
          </a:p>
          <a:p>
            <a:pPr lvl="8"/>
            <a:endParaRPr lang="en-US" sz="1400" dirty="0"/>
          </a:p>
          <a:p>
            <a:r>
              <a:rPr lang="en-US" dirty="0" smtClean="0"/>
              <a:t>To erase </a:t>
            </a:r>
            <a:r>
              <a:rPr lang="en-US" dirty="0"/>
              <a:t>all variables and functions </a:t>
            </a:r>
            <a:r>
              <a:rPr lang="en-US" dirty="0" smtClean="0"/>
              <a:t>and start fresh, enter </a:t>
            </a:r>
            <a:r>
              <a:rPr lang="en-US" dirty="0"/>
              <a:t>the command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rm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(list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= ls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80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2895600"/>
            <a:ext cx="7772400" cy="1143000"/>
          </a:xfrm>
        </p:spPr>
        <p:txBody>
          <a:bodyPr/>
          <a:lstStyle/>
          <a:p>
            <a:r>
              <a:rPr lang="en-US" dirty="0" smtClean="0"/>
              <a:t>Installing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sra.r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124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0200" y="-152400"/>
            <a:ext cx="9448800" cy="687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648761" cy="6858000"/>
          </a:xfrm>
          <a:prstGeom prst="rect">
            <a:avLst/>
          </a:prstGeom>
        </p:spPr>
      </p:pic>
      <p:sp>
        <p:nvSpPr>
          <p:cNvPr id="5125" name="AutoShape 5"/>
          <p:cNvSpPr>
            <a:spLocks noChangeArrowheads="1"/>
          </p:cNvSpPr>
          <p:nvPr/>
        </p:nvSpPr>
        <p:spPr bwMode="auto">
          <a:xfrm>
            <a:off x="1481328" y="4983480"/>
            <a:ext cx="609600" cy="381000"/>
          </a:xfrm>
          <a:prstGeom prst="leftArrow">
            <a:avLst>
              <a:gd name="adj1" fmla="val 50000"/>
              <a:gd name="adj2" fmla="val 4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8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1143000"/>
          </a:xfrm>
        </p:spPr>
        <p:txBody>
          <a:bodyPr/>
          <a:lstStyle/>
          <a:p>
            <a:r>
              <a:rPr lang="en-US" dirty="0" smtClean="0"/>
              <a:t>Install the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sra.r</a:t>
            </a:r>
            <a:r>
              <a:rPr lang="en-US" dirty="0" smtClean="0"/>
              <a:t> Monte Carlo 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8305800" cy="4572000"/>
          </a:xfrm>
        </p:spPr>
        <p:txBody>
          <a:bodyPr/>
          <a:lstStyle/>
          <a:p>
            <a:r>
              <a:rPr lang="en-US" dirty="0" smtClean="0"/>
              <a:t>If you left R, invoke it again</a:t>
            </a:r>
          </a:p>
          <a:p>
            <a:pPr lvl="8"/>
            <a:endParaRPr lang="en-US" dirty="0" smtClean="0"/>
          </a:p>
          <a:p>
            <a:r>
              <a:rPr lang="en-US" dirty="0" smtClean="0"/>
              <a:t>Enter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rm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(list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= ls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  <a:r>
              <a:rPr lang="en-US" dirty="0" smtClean="0"/>
              <a:t> to clear its memory</a:t>
            </a:r>
          </a:p>
          <a:p>
            <a:pPr lvl="8"/>
            <a:endParaRPr lang="en-US" dirty="0" smtClean="0"/>
          </a:p>
          <a:p>
            <a:r>
              <a:rPr lang="en-US" dirty="0"/>
              <a:t>Click </a:t>
            </a:r>
            <a:r>
              <a:rPr 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en-US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Source R code</a:t>
            </a:r>
            <a:r>
              <a:rPr lang="en-US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on the main </a:t>
            </a:r>
            <a:r>
              <a:rPr lang="en-US" dirty="0" smtClean="0"/>
              <a:t>menu</a:t>
            </a:r>
          </a:p>
          <a:p>
            <a:pPr lvl="8"/>
            <a:endParaRPr lang="en-US" dirty="0" smtClean="0"/>
          </a:p>
          <a:p>
            <a:r>
              <a:rPr lang="en-US" dirty="0" smtClean="0"/>
              <a:t>Locate </a:t>
            </a:r>
            <a:r>
              <a:rPr lang="en-US" dirty="0"/>
              <a:t>and </a:t>
            </a:r>
            <a:r>
              <a:rPr 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the file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sra.r</a:t>
            </a:r>
            <a:endParaRPr lang="en-US" b="1" dirty="0"/>
          </a:p>
          <a:p>
            <a:pPr lvl="8"/>
            <a:endParaRPr lang="en-US" dirty="0" smtClean="0"/>
          </a:p>
          <a:p>
            <a:r>
              <a:rPr lang="en-US" dirty="0" smtClean="0"/>
              <a:t>You’ll get the message "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sra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library loaded</a:t>
            </a:r>
            <a:r>
              <a:rPr lang="en-US" dirty="0"/>
              <a:t>"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1143000"/>
          </a:xfrm>
        </p:spPr>
        <p:txBody>
          <a:bodyPr/>
          <a:lstStyle/>
          <a:p>
            <a:r>
              <a:rPr lang="en-US" dirty="0" smtClean="0"/>
              <a:t>Testing the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sra.r</a:t>
            </a:r>
            <a:r>
              <a:rPr lang="en-US" dirty="0" smtClean="0"/>
              <a:t>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8763000" cy="4953000"/>
          </a:xfrm>
        </p:spPr>
        <p:txBody>
          <a:bodyPr/>
          <a:lstStyle/>
          <a:p>
            <a:r>
              <a:rPr lang="en-US" sz="2000" dirty="0" smtClean="0"/>
              <a:t>Start a new instance of R, and enter the command 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rm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(list = ls())</a:t>
            </a:r>
          </a:p>
          <a:p>
            <a:r>
              <a:rPr lang="en-US" sz="2000" dirty="0" smtClean="0"/>
              <a:t>Click </a:t>
            </a:r>
            <a:r>
              <a:rPr lang="en-US" sz="2000" u="sng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en-US" sz="2000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u="sng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Source R code</a:t>
            </a:r>
            <a:r>
              <a:rPr lang="en-US" sz="2000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/>
              <a:t>on the main menu; find and </a:t>
            </a:r>
            <a:r>
              <a:rPr lang="en-US" sz="20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 smtClean="0"/>
              <a:t>the file 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sra.r</a:t>
            </a:r>
            <a:endParaRPr lang="en-US" sz="2000" b="1" dirty="0" smtClean="0"/>
          </a:p>
          <a:p>
            <a:r>
              <a:rPr lang="en-US" sz="2000" dirty="0" smtClean="0"/>
              <a:t>The R Console will display something like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smtClean="0"/>
              <a:t>	</a:t>
            </a:r>
            <a:r>
              <a:rPr lang="en-US" sz="20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source("C:\\</a:t>
            </a:r>
            <a:r>
              <a:rPr lang="en-US" sz="20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Users\\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workshop </a:t>
            </a:r>
            <a:r>
              <a:rPr lang="en-US" sz="2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sra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\\</a:t>
            </a:r>
            <a:r>
              <a:rPr lang="en-US" sz="2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sra.r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20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sra</a:t>
            </a:r>
            <a:r>
              <a:rPr lang="en-US" sz="20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library </a:t>
            </a:r>
            <a:r>
              <a:rPr lang="en-US" sz="2000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loaded</a:t>
            </a:r>
          </a:p>
          <a:p>
            <a:r>
              <a:rPr lang="en-US" sz="2000" dirty="0" smtClean="0"/>
              <a:t>Enter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plot(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runif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(100))</a:t>
            </a:r>
            <a:r>
              <a:rPr lang="en-US" sz="2000" dirty="0" smtClean="0"/>
              <a:t> which will open a plot window with random points</a:t>
            </a:r>
          </a:p>
          <a:p>
            <a:r>
              <a:rPr lang="en-US" sz="2000" dirty="0" smtClean="0"/>
              <a:t>Click </a:t>
            </a:r>
            <a:r>
              <a:rPr lang="en-US" sz="2000" u="sng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  <a:r>
              <a:rPr lang="en-US" sz="20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u="sng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Recording</a:t>
            </a:r>
            <a:r>
              <a:rPr lang="en-US" sz="2000" dirty="0" smtClean="0"/>
              <a:t> on the main (if History is missing, click the plot)</a:t>
            </a:r>
          </a:p>
          <a:p>
            <a:r>
              <a:rPr lang="en-US" sz="2000" dirty="0" smtClean="0"/>
              <a:t>Click on the R Console, click </a:t>
            </a:r>
            <a:r>
              <a:rPr lang="en-US" sz="2000" u="sng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en-US" sz="2000" dirty="0" smtClean="0"/>
              <a:t>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dirty="0" smtClean="0"/>
              <a:t> </a:t>
            </a:r>
            <a:r>
              <a:rPr lang="en-US" sz="2000" u="sng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script</a:t>
            </a:r>
            <a:r>
              <a:rPr lang="en-US" sz="2000" dirty="0" smtClean="0"/>
              <a:t>, and find and </a:t>
            </a:r>
            <a:r>
              <a:rPr lang="en-US" sz="2000" u="sng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  <a:r>
              <a:rPr lang="en-US" sz="2000" dirty="0" smtClean="0"/>
              <a:t>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sra.r</a:t>
            </a:r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/>
              <a:t>Press </a:t>
            </a:r>
            <a:r>
              <a:rPr lang="en-US" sz="2000" u="sng" dirty="0" smtClean="0"/>
              <a:t>Ctrl-A</a:t>
            </a:r>
            <a:r>
              <a:rPr lang="en-US" sz="2000" dirty="0" smtClean="0"/>
              <a:t> to select all its text, then press </a:t>
            </a:r>
            <a:r>
              <a:rPr lang="en-US" sz="2000" u="sng" dirty="0" smtClean="0"/>
              <a:t>Ctrl-C</a:t>
            </a:r>
            <a:r>
              <a:rPr lang="en-US" sz="2000" dirty="0" smtClean="0"/>
              <a:t> to copy it to the clipboard, and close the R Editor window</a:t>
            </a:r>
          </a:p>
          <a:p>
            <a:r>
              <a:rPr lang="en-US" sz="2000" dirty="0" smtClean="0"/>
              <a:t>Click on the R Console, and press </a:t>
            </a:r>
            <a:r>
              <a:rPr lang="en-US" sz="2000" u="sng" dirty="0" smtClean="0"/>
              <a:t>Ctrl-V</a:t>
            </a:r>
            <a:r>
              <a:rPr lang="en-US" sz="2000" dirty="0" smtClean="0"/>
              <a:t> to paste the text into the R Console for execution</a:t>
            </a:r>
          </a:p>
          <a:p>
            <a:r>
              <a:rPr lang="en-US" sz="2000" dirty="0" smtClean="0"/>
              <a:t>Click on the plot window, and press </a:t>
            </a:r>
            <a:r>
              <a:rPr lang="en-US" sz="2000" u="sng" dirty="0" err="1" smtClean="0"/>
              <a:t>PgUp</a:t>
            </a:r>
            <a:r>
              <a:rPr lang="en-US" sz="2000" dirty="0" smtClean="0"/>
              <a:t> and </a:t>
            </a:r>
            <a:r>
              <a:rPr lang="en-US" sz="2000" u="sng" dirty="0" err="1" smtClean="0"/>
              <a:t>PgDn</a:t>
            </a:r>
            <a:r>
              <a:rPr lang="en-US" sz="2000" dirty="0" smtClean="0"/>
              <a:t> to scroll through graphical results of the test calculations</a:t>
            </a:r>
          </a:p>
          <a:p>
            <a:r>
              <a:rPr lang="en-US" sz="2000" dirty="0" smtClean="0"/>
              <a:t>There should be no error messages on the R Console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 rot="21006266">
            <a:off x="-95171" y="205946"/>
            <a:ext cx="29722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rgbClr val="0000CC"/>
                  </a:solidFill>
                  <a:prstDash val="solid"/>
                </a:ln>
                <a:solidFill>
                  <a:srgbClr val="0000CC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Optional</a:t>
            </a:r>
          </a:p>
        </p:txBody>
      </p:sp>
      <p:sp>
        <p:nvSpPr>
          <p:cNvPr id="5" name="Rectangle 4"/>
          <p:cNvSpPr/>
          <p:nvPr/>
        </p:nvSpPr>
        <p:spPr>
          <a:xfrm>
            <a:off x="2743200" y="347246"/>
            <a:ext cx="579036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 smtClean="0">
                <a:ln w="12700">
                  <a:solidFill>
                    <a:srgbClr val="0000CC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don’t need to test the installation. </a:t>
            </a:r>
            <a:r>
              <a:rPr lang="en-US" sz="1600" b="1" cap="none" spc="0" dirty="0" smtClean="0">
                <a:ln w="12700">
                  <a:solidFill>
                    <a:srgbClr val="0000CC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Just skip to the next slide</a:t>
            </a:r>
            <a:endParaRPr lang="en-US" sz="1600" b="1" cap="none" spc="0" dirty="0">
              <a:ln w="12700">
                <a:solidFill>
                  <a:srgbClr val="0000CC"/>
                </a:solidFill>
                <a:prstDash val="solid"/>
              </a:ln>
              <a:solidFill>
                <a:srgbClr val="FF0000"/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0793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sra.r</a:t>
            </a:r>
            <a:r>
              <a:rPr lang="en-US" dirty="0" smtClean="0"/>
              <a:t> Monte Carlo 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 = normal(5,1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657600" lvl="8" indent="0">
              <a:buNone/>
            </a:pP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  <a:p>
            <a:pPr marL="3657600" lvl="8" indent="0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b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= uniform(2,3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657600" lvl="8" indent="0">
              <a:buNone/>
            </a:pP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  <a:p>
            <a:pPr marL="3657600" lvl="8" indent="0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 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+ 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92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Generalized convolutions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 * b</a:t>
            </a:r>
          </a:p>
          <a:p>
            <a:pPr marL="3657600" lvl="8" indent="0">
              <a:buNone/>
            </a:pP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pmin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a,b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657600" lvl="8" indent="0">
              <a:buNone/>
            </a:pP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= a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+ b * beta(2,3) /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  <a:p>
            <a:pPr marL="0" indent="0"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mean(c) 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768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Functionality in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sra.r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Distributions</a:t>
            </a:r>
            <a:endParaRPr lang="en-US" dirty="0"/>
          </a:p>
          <a:p>
            <a:pPr marL="0" indent="0">
              <a:buNone/>
            </a:pPr>
            <a:r>
              <a:rPr lang="en-US" sz="1600" dirty="0" err="1" smtClean="0"/>
              <a:t>bernoulli</a:t>
            </a:r>
            <a:r>
              <a:rPr lang="en-US" sz="1600" dirty="0"/>
              <a:t>, </a:t>
            </a:r>
            <a:r>
              <a:rPr lang="en-US" sz="1600" dirty="0" smtClean="0"/>
              <a:t>beta, </a:t>
            </a:r>
            <a:r>
              <a:rPr lang="en-US" sz="1600" dirty="0" err="1"/>
              <a:t>betapert</a:t>
            </a:r>
            <a:r>
              <a:rPr lang="en-US" sz="1600" dirty="0"/>
              <a:t>, </a:t>
            </a:r>
            <a:r>
              <a:rPr lang="en-US" sz="1600" dirty="0" smtClean="0"/>
              <a:t>binomial, </a:t>
            </a:r>
            <a:r>
              <a:rPr lang="en-US" sz="1600" dirty="0" err="1"/>
              <a:t>cauchy</a:t>
            </a:r>
            <a:r>
              <a:rPr lang="en-US" sz="1600" dirty="0"/>
              <a:t>, chi, </a:t>
            </a:r>
            <a:r>
              <a:rPr lang="en-US" sz="1600" dirty="0" err="1"/>
              <a:t>chisquared</a:t>
            </a:r>
            <a:r>
              <a:rPr lang="en-US" sz="1600" dirty="0"/>
              <a:t>, </a:t>
            </a:r>
            <a:r>
              <a:rPr lang="en-US" sz="1600" dirty="0" smtClean="0"/>
              <a:t>delta</a:t>
            </a:r>
            <a:r>
              <a:rPr lang="en-US" sz="1600" dirty="0"/>
              <a:t>, </a:t>
            </a:r>
            <a:r>
              <a:rPr lang="en-US" sz="1600" dirty="0" err="1"/>
              <a:t>dirac</a:t>
            </a:r>
            <a:r>
              <a:rPr lang="en-US" sz="1600" dirty="0"/>
              <a:t>, </a:t>
            </a:r>
            <a:r>
              <a:rPr lang="en-US" sz="1600" dirty="0" err="1"/>
              <a:t>discreteuniform</a:t>
            </a:r>
            <a:r>
              <a:rPr lang="en-US" sz="1600" dirty="0"/>
              <a:t>, exponential, </a:t>
            </a:r>
            <a:r>
              <a:rPr lang="en-US" sz="1600" dirty="0" err="1"/>
              <a:t>exponentialpower</a:t>
            </a:r>
            <a:r>
              <a:rPr lang="en-US" sz="1600" dirty="0"/>
              <a:t>, </a:t>
            </a:r>
            <a:r>
              <a:rPr lang="en-US" sz="1600" dirty="0" err="1" smtClean="0"/>
              <a:t>extremevalue</a:t>
            </a:r>
            <a:r>
              <a:rPr lang="en-US" sz="1600" dirty="0"/>
              <a:t>, F, </a:t>
            </a:r>
            <a:r>
              <a:rPr lang="en-US" sz="1600" dirty="0" err="1" smtClean="0"/>
              <a:t>fishersnedecor</a:t>
            </a:r>
            <a:r>
              <a:rPr lang="en-US" sz="1600" dirty="0"/>
              <a:t>, </a:t>
            </a:r>
            <a:r>
              <a:rPr lang="en-US" sz="1600" dirty="0" err="1"/>
              <a:t>fishertippett</a:t>
            </a:r>
            <a:r>
              <a:rPr lang="en-US" sz="1600" dirty="0"/>
              <a:t>, </a:t>
            </a:r>
            <a:r>
              <a:rPr lang="en-US" sz="1600" dirty="0" err="1"/>
              <a:t>fisk</a:t>
            </a:r>
            <a:r>
              <a:rPr lang="en-US" sz="1600" dirty="0"/>
              <a:t>, </a:t>
            </a:r>
            <a:r>
              <a:rPr lang="en-US" sz="1600" dirty="0" err="1"/>
              <a:t>frechet</a:t>
            </a:r>
            <a:r>
              <a:rPr lang="en-US" sz="1600" dirty="0"/>
              <a:t>, </a:t>
            </a:r>
            <a:r>
              <a:rPr lang="en-US" sz="1600" dirty="0" smtClean="0"/>
              <a:t>gamma</a:t>
            </a:r>
            <a:r>
              <a:rPr lang="en-US" sz="1600" dirty="0"/>
              <a:t>, </a:t>
            </a:r>
            <a:r>
              <a:rPr lang="en-US" sz="1600" dirty="0" err="1"/>
              <a:t>gaussian</a:t>
            </a:r>
            <a:r>
              <a:rPr lang="en-US" sz="1600" dirty="0"/>
              <a:t>, geometric, </a:t>
            </a:r>
            <a:r>
              <a:rPr lang="en-US" sz="1600" dirty="0" err="1" smtClean="0"/>
              <a:t>gev</a:t>
            </a:r>
            <a:r>
              <a:rPr lang="en-US" sz="1600" dirty="0" smtClean="0"/>
              <a:t>, </a:t>
            </a:r>
            <a:r>
              <a:rPr lang="en-US" sz="1600" dirty="0" err="1" smtClean="0"/>
              <a:t>generalizedpareto</a:t>
            </a:r>
            <a:r>
              <a:rPr lang="en-US" sz="1600" dirty="0"/>
              <a:t>, </a:t>
            </a:r>
            <a:r>
              <a:rPr lang="en-US" sz="1600" dirty="0" err="1"/>
              <a:t>gumbel</a:t>
            </a:r>
            <a:r>
              <a:rPr lang="en-US" sz="1600" dirty="0"/>
              <a:t>, histogram, </a:t>
            </a:r>
            <a:r>
              <a:rPr lang="en-US" sz="1600" dirty="0" err="1"/>
              <a:t>inversegamma</a:t>
            </a:r>
            <a:r>
              <a:rPr lang="en-US" sz="1600" dirty="0"/>
              <a:t>, </a:t>
            </a:r>
            <a:r>
              <a:rPr lang="en-US" sz="1600" dirty="0" err="1"/>
              <a:t>laplace</a:t>
            </a:r>
            <a:r>
              <a:rPr lang="en-US" sz="1600" dirty="0"/>
              <a:t>, </a:t>
            </a:r>
            <a:r>
              <a:rPr lang="en-US" sz="1600" dirty="0" smtClean="0"/>
              <a:t>logistic</a:t>
            </a:r>
            <a:r>
              <a:rPr lang="en-US" sz="1600" dirty="0"/>
              <a:t>, </a:t>
            </a:r>
            <a:r>
              <a:rPr lang="en-US" sz="1600" dirty="0" err="1"/>
              <a:t>loglogistic</a:t>
            </a:r>
            <a:r>
              <a:rPr lang="en-US" sz="1600" dirty="0"/>
              <a:t>, </a:t>
            </a:r>
            <a:r>
              <a:rPr lang="en-US" sz="1600" dirty="0" smtClean="0"/>
              <a:t>lognormal, </a:t>
            </a:r>
            <a:r>
              <a:rPr lang="en-US" sz="1600" dirty="0" err="1"/>
              <a:t>logtriangular</a:t>
            </a:r>
            <a:r>
              <a:rPr lang="en-US" sz="1600" dirty="0"/>
              <a:t>, </a:t>
            </a:r>
            <a:r>
              <a:rPr lang="en-US" sz="1600" dirty="0" err="1"/>
              <a:t>loguniform</a:t>
            </a:r>
            <a:r>
              <a:rPr lang="en-US" sz="1600" dirty="0"/>
              <a:t>, </a:t>
            </a:r>
            <a:r>
              <a:rPr lang="en-US" sz="1600" dirty="0" err="1"/>
              <a:t>MEdiscretemean</a:t>
            </a:r>
            <a:r>
              <a:rPr lang="en-US" sz="1600" dirty="0"/>
              <a:t>, </a:t>
            </a:r>
            <a:r>
              <a:rPr lang="en-US" sz="1600" dirty="0" err="1"/>
              <a:t>MEdiscreteminmax</a:t>
            </a:r>
            <a:r>
              <a:rPr lang="en-US" sz="1600" dirty="0"/>
              <a:t>, </a:t>
            </a:r>
            <a:r>
              <a:rPr lang="en-US" sz="1600" dirty="0" err="1"/>
              <a:t>MEmeansd</a:t>
            </a:r>
            <a:r>
              <a:rPr lang="en-US" sz="1600" dirty="0"/>
              <a:t>, </a:t>
            </a:r>
            <a:r>
              <a:rPr lang="en-US" sz="1600" dirty="0" err="1"/>
              <a:t>MEmeanvar</a:t>
            </a:r>
            <a:r>
              <a:rPr lang="en-US" sz="1600" dirty="0"/>
              <a:t>, </a:t>
            </a:r>
            <a:r>
              <a:rPr lang="en-US" sz="1600" dirty="0" err="1" smtClean="0"/>
              <a:t>MEminmax</a:t>
            </a:r>
            <a:r>
              <a:rPr lang="en-US" sz="1600" dirty="0"/>
              <a:t>, </a:t>
            </a:r>
            <a:r>
              <a:rPr lang="en-US" sz="1600" dirty="0" err="1"/>
              <a:t>MEminmaxmean</a:t>
            </a:r>
            <a:r>
              <a:rPr lang="en-US" sz="1600" dirty="0"/>
              <a:t>, </a:t>
            </a:r>
            <a:r>
              <a:rPr lang="en-US" sz="1600" dirty="0" err="1" smtClean="0"/>
              <a:t>MEminmaxmeansd</a:t>
            </a:r>
            <a:r>
              <a:rPr lang="en-US" sz="1600" dirty="0" smtClean="0"/>
              <a:t>, </a:t>
            </a:r>
            <a:r>
              <a:rPr lang="en-US" sz="1600" dirty="0" err="1" smtClean="0"/>
              <a:t>MEminmaxmeanvar</a:t>
            </a:r>
            <a:r>
              <a:rPr lang="en-US" sz="1600" dirty="0" smtClean="0"/>
              <a:t>, </a:t>
            </a:r>
            <a:r>
              <a:rPr lang="en-US" sz="1600" dirty="0" err="1" smtClean="0"/>
              <a:t>MEminmean</a:t>
            </a:r>
            <a:r>
              <a:rPr lang="en-US" sz="1600" dirty="0"/>
              <a:t>, </a:t>
            </a:r>
            <a:r>
              <a:rPr lang="en-US" sz="1600" dirty="0" err="1" smtClean="0"/>
              <a:t>MEquantiles</a:t>
            </a:r>
            <a:r>
              <a:rPr lang="en-US" sz="1600" dirty="0"/>
              <a:t>, </a:t>
            </a:r>
            <a:r>
              <a:rPr lang="en-US" sz="1600" dirty="0" smtClean="0"/>
              <a:t>mc </a:t>
            </a:r>
            <a:r>
              <a:rPr lang="en-US" sz="1600" dirty="0"/>
              <a:t>(</a:t>
            </a:r>
            <a:r>
              <a:rPr lang="en-US" sz="1600" dirty="0" err="1"/>
              <a:t>pointlist</a:t>
            </a:r>
            <a:r>
              <a:rPr lang="en-US" sz="1600" dirty="0"/>
              <a:t>), </a:t>
            </a:r>
            <a:r>
              <a:rPr lang="en-US" sz="1600" dirty="0" err="1" smtClean="0"/>
              <a:t>negativebinomial</a:t>
            </a:r>
            <a:r>
              <a:rPr lang="en-US" sz="1600" dirty="0"/>
              <a:t>, </a:t>
            </a:r>
            <a:r>
              <a:rPr lang="en-US" sz="1600" dirty="0" smtClean="0"/>
              <a:t>normal, N, </a:t>
            </a:r>
            <a:r>
              <a:rPr lang="en-US" sz="1600" dirty="0" err="1" smtClean="0"/>
              <a:t>pareto</a:t>
            </a:r>
            <a:r>
              <a:rPr lang="en-US" sz="1600" dirty="0"/>
              <a:t>, pascal, </a:t>
            </a:r>
            <a:r>
              <a:rPr lang="en-US" sz="1600" dirty="0" err="1"/>
              <a:t>powerfunction</a:t>
            </a:r>
            <a:r>
              <a:rPr lang="en-US" sz="1600" dirty="0"/>
              <a:t>, </a:t>
            </a:r>
            <a:r>
              <a:rPr lang="en-US" sz="1600" dirty="0" err="1" smtClean="0"/>
              <a:t>poisson</a:t>
            </a:r>
            <a:r>
              <a:rPr lang="en-US" sz="1600" dirty="0"/>
              <a:t>, quantiles, </a:t>
            </a:r>
            <a:r>
              <a:rPr lang="en-US" sz="1600" dirty="0" err="1" smtClean="0"/>
              <a:t>rayleigh</a:t>
            </a:r>
            <a:r>
              <a:rPr lang="en-US" sz="1600" dirty="0" smtClean="0"/>
              <a:t>, reciprocal</a:t>
            </a:r>
            <a:r>
              <a:rPr lang="en-US" sz="1600" dirty="0"/>
              <a:t>, </a:t>
            </a:r>
            <a:r>
              <a:rPr lang="en-US" sz="1600" dirty="0" err="1"/>
              <a:t>shiftedloglogistic</a:t>
            </a:r>
            <a:r>
              <a:rPr lang="en-US" sz="1600" dirty="0"/>
              <a:t>, </a:t>
            </a:r>
            <a:r>
              <a:rPr lang="en-US" sz="1600" dirty="0" err="1" smtClean="0"/>
              <a:t>skewnormal</a:t>
            </a:r>
            <a:r>
              <a:rPr lang="en-US" sz="1600" dirty="0" smtClean="0"/>
              <a:t>, </a:t>
            </a:r>
            <a:r>
              <a:rPr lang="en-US" sz="1600" dirty="0"/>
              <a:t>student, trapezoidal, </a:t>
            </a:r>
            <a:r>
              <a:rPr lang="en-US" sz="1600" dirty="0" smtClean="0"/>
              <a:t>triangular, uniform, U, </a:t>
            </a:r>
            <a:r>
              <a:rPr lang="en-US" sz="1600" dirty="0" err="1" smtClean="0"/>
              <a:t>weibull</a:t>
            </a:r>
            <a:r>
              <a:rPr lang="en-US" sz="1600" dirty="0" smtClean="0"/>
              <a:t> </a:t>
            </a:r>
          </a:p>
          <a:p>
            <a:r>
              <a:rPr lang="en-US" dirty="0" smtClean="0"/>
              <a:t>Operators, functions and commands</a:t>
            </a:r>
          </a:p>
          <a:p>
            <a:pPr marL="0" indent="0">
              <a:buNone/>
            </a:pPr>
            <a:r>
              <a:rPr lang="en-US" sz="1600" dirty="0" smtClean="0"/>
              <a:t>+, *, -, /, ^, abs</a:t>
            </a:r>
            <a:r>
              <a:rPr lang="en-US" sz="1600" dirty="0"/>
              <a:t>, </a:t>
            </a:r>
            <a:r>
              <a:rPr lang="en-US" sz="1600" dirty="0" err="1" smtClean="0"/>
              <a:t>acos</a:t>
            </a:r>
            <a:r>
              <a:rPr lang="en-US" sz="1600" dirty="0"/>
              <a:t>, and, </a:t>
            </a:r>
            <a:r>
              <a:rPr lang="en-US" sz="1600" dirty="0" err="1" smtClean="0"/>
              <a:t>asin</a:t>
            </a:r>
            <a:r>
              <a:rPr lang="en-US" sz="1600" dirty="0"/>
              <a:t>, </a:t>
            </a:r>
            <a:r>
              <a:rPr lang="en-US" sz="1600" dirty="0" err="1" smtClean="0"/>
              <a:t>atan</a:t>
            </a:r>
            <a:r>
              <a:rPr lang="en-US" sz="1600" dirty="0"/>
              <a:t>, atan2, </a:t>
            </a:r>
            <a:r>
              <a:rPr lang="en-US" sz="1600" dirty="0" smtClean="0"/>
              <a:t>ceiling</a:t>
            </a:r>
            <a:r>
              <a:rPr lang="en-US" sz="1600" dirty="0"/>
              <a:t>, </a:t>
            </a:r>
            <a:r>
              <a:rPr lang="en-US" sz="1600" dirty="0" smtClean="0"/>
              <a:t>complement, </a:t>
            </a:r>
            <a:r>
              <a:rPr lang="en-US" sz="1600" dirty="0" err="1" smtClean="0"/>
              <a:t>cor</a:t>
            </a:r>
            <a:r>
              <a:rPr lang="en-US" sz="1600" dirty="0" smtClean="0"/>
              <a:t>, cos, </a:t>
            </a:r>
            <a:r>
              <a:rPr lang="en-US" sz="1600" dirty="0"/>
              <a:t>cut, </a:t>
            </a:r>
            <a:r>
              <a:rPr lang="en-US" sz="1600" dirty="0" err="1"/>
              <a:t>edf</a:t>
            </a:r>
            <a:r>
              <a:rPr lang="en-US" sz="1600" dirty="0"/>
              <a:t>, </a:t>
            </a:r>
            <a:r>
              <a:rPr lang="en-US" sz="1600" dirty="0" err="1" smtClean="0"/>
              <a:t>exp</a:t>
            </a:r>
            <a:r>
              <a:rPr lang="en-US" sz="1600" dirty="0"/>
              <a:t>, </a:t>
            </a:r>
            <a:r>
              <a:rPr lang="en-US" sz="1600" dirty="0" err="1"/>
              <a:t>fivenum</a:t>
            </a:r>
            <a:r>
              <a:rPr lang="en-US" sz="1600" dirty="0"/>
              <a:t>, </a:t>
            </a:r>
            <a:r>
              <a:rPr lang="en-US" sz="1600" dirty="0" smtClean="0"/>
              <a:t>floor</a:t>
            </a:r>
            <a:r>
              <a:rPr lang="en-US" sz="1600" dirty="0"/>
              <a:t>, </a:t>
            </a:r>
            <a:r>
              <a:rPr lang="en-US" sz="1600" dirty="0" err="1"/>
              <a:t>iqr</a:t>
            </a:r>
            <a:r>
              <a:rPr lang="en-US" sz="1600" dirty="0"/>
              <a:t>, IQR, </a:t>
            </a:r>
            <a:r>
              <a:rPr lang="en-US" sz="1600" dirty="0" smtClean="0"/>
              <a:t>left</a:t>
            </a:r>
            <a:r>
              <a:rPr lang="en-US" sz="1600" dirty="0"/>
              <a:t>, lines, </a:t>
            </a:r>
            <a:r>
              <a:rPr lang="en-US" sz="1600" dirty="0" smtClean="0"/>
              <a:t>log</a:t>
            </a:r>
            <a:r>
              <a:rPr lang="en-US" sz="1600" dirty="0"/>
              <a:t>, mean, </a:t>
            </a:r>
            <a:r>
              <a:rPr lang="en-US" sz="1600" dirty="0" smtClean="0"/>
              <a:t>median</a:t>
            </a:r>
            <a:r>
              <a:rPr lang="en-US" sz="1600" dirty="0"/>
              <a:t>, </a:t>
            </a:r>
            <a:r>
              <a:rPr lang="en-US" sz="1600" dirty="0" smtClean="0"/>
              <a:t>mixture</a:t>
            </a:r>
            <a:r>
              <a:rPr lang="en-US" sz="1600" dirty="0"/>
              <a:t>, negate, not, oppositeconv.mc, </a:t>
            </a:r>
            <a:r>
              <a:rPr lang="en-US" sz="1600" dirty="0" smtClean="0"/>
              <a:t>or</a:t>
            </a:r>
            <a:r>
              <a:rPr lang="en-US" sz="1600" dirty="0"/>
              <a:t>, percentile, </a:t>
            </a:r>
            <a:r>
              <a:rPr lang="en-US" sz="1600" dirty="0" smtClean="0"/>
              <a:t>perfectconv.mc</a:t>
            </a:r>
            <a:r>
              <a:rPr lang="en-US" sz="1600" dirty="0"/>
              <a:t>, plot, </a:t>
            </a:r>
            <a:r>
              <a:rPr lang="en-US" sz="1600" dirty="0" err="1" smtClean="0"/>
              <a:t>pmax</a:t>
            </a:r>
            <a:r>
              <a:rPr lang="en-US" sz="1600" dirty="0"/>
              <a:t>, </a:t>
            </a:r>
            <a:r>
              <a:rPr lang="en-US" sz="1600" dirty="0" err="1" smtClean="0"/>
              <a:t>pmin</a:t>
            </a:r>
            <a:r>
              <a:rPr lang="en-US" sz="1600" dirty="0"/>
              <a:t>, </a:t>
            </a:r>
            <a:r>
              <a:rPr lang="en-US" sz="1600" dirty="0" err="1"/>
              <a:t>prob</a:t>
            </a:r>
            <a:r>
              <a:rPr lang="en-US" sz="1600" dirty="0"/>
              <a:t>, </a:t>
            </a:r>
            <a:r>
              <a:rPr lang="en-US" sz="1600" dirty="0" smtClean="0"/>
              <a:t>quantile</a:t>
            </a:r>
            <a:r>
              <a:rPr lang="en-US" sz="1600" dirty="0"/>
              <a:t>, random, </a:t>
            </a:r>
            <a:r>
              <a:rPr lang="en-US" sz="1600" dirty="0" smtClean="0"/>
              <a:t>reciprocate</a:t>
            </a:r>
            <a:r>
              <a:rPr lang="en-US" sz="1600" dirty="0"/>
              <a:t>, right, </a:t>
            </a:r>
            <a:r>
              <a:rPr lang="en-US" sz="1600" dirty="0" smtClean="0"/>
              <a:t>round</a:t>
            </a:r>
            <a:r>
              <a:rPr lang="en-US" sz="1600" dirty="0"/>
              <a:t>, </a:t>
            </a:r>
            <a:r>
              <a:rPr lang="en-US" sz="1600" dirty="0" err="1"/>
              <a:t>samedistribution</a:t>
            </a:r>
            <a:r>
              <a:rPr lang="en-US" sz="1600" dirty="0"/>
              <a:t>, </a:t>
            </a:r>
            <a:r>
              <a:rPr lang="en-US" sz="1600" dirty="0" err="1"/>
              <a:t>sd</a:t>
            </a:r>
            <a:r>
              <a:rPr lang="en-US" sz="1600" dirty="0"/>
              <a:t>, </a:t>
            </a:r>
            <a:r>
              <a:rPr lang="en-US" sz="1600" dirty="0" smtClean="0"/>
              <a:t>show</a:t>
            </a:r>
            <a:r>
              <a:rPr lang="en-US" sz="1600" dirty="0"/>
              <a:t>, sign, sin, specific, </a:t>
            </a:r>
            <a:r>
              <a:rPr lang="en-US" sz="1600" dirty="0" err="1" smtClean="0"/>
              <a:t>sqrt</a:t>
            </a:r>
            <a:r>
              <a:rPr lang="en-US" sz="1600" dirty="0"/>
              <a:t>, summary, </a:t>
            </a:r>
            <a:r>
              <a:rPr lang="en-US" sz="1600" dirty="0" smtClean="0"/>
              <a:t>tan</a:t>
            </a:r>
            <a:r>
              <a:rPr lang="en-US" sz="1600" dirty="0"/>
              <a:t>, </a:t>
            </a:r>
            <a:r>
              <a:rPr lang="en-US" sz="1600" dirty="0" err="1"/>
              <a:t>trunc</a:t>
            </a:r>
            <a:r>
              <a:rPr lang="en-US" sz="1600" dirty="0"/>
              <a:t>, </a:t>
            </a:r>
            <a:r>
              <a:rPr lang="en-US" sz="1600" dirty="0" err="1" smtClean="0"/>
              <a:t>var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53154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Monte Carlo in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sra.r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6831" y="1752600"/>
            <a:ext cx="8382000" cy="4114800"/>
          </a:xfrm>
        </p:spPr>
        <p:txBody>
          <a:bodyPr/>
          <a:lstStyle/>
          <a:p>
            <a:r>
              <a:rPr lang="en-US" dirty="0" smtClean="0">
                <a:solidFill>
                  <a:srgbClr val="006600"/>
                </a:solidFill>
              </a:rPr>
              <a:t>Output</a:t>
            </a:r>
          </a:p>
          <a:p>
            <a:pPr lvl="1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&lt;enter variable name&gt;</a:t>
            </a:r>
            <a:r>
              <a:rPr lang="en-US" dirty="0" smtClean="0"/>
              <a:t>, plot, lines, show, summary</a:t>
            </a:r>
          </a:p>
          <a:p>
            <a:r>
              <a:rPr lang="en-US" dirty="0" smtClean="0">
                <a:solidFill>
                  <a:srgbClr val="006600"/>
                </a:solidFill>
              </a:rPr>
              <a:t>Characterize</a:t>
            </a:r>
          </a:p>
          <a:p>
            <a:pPr lvl="1"/>
            <a:r>
              <a:rPr lang="en-US" dirty="0" smtClean="0"/>
              <a:t>mean</a:t>
            </a:r>
            <a:r>
              <a:rPr lang="en-US" dirty="0"/>
              <a:t>, </a:t>
            </a:r>
            <a:r>
              <a:rPr lang="en-US" dirty="0" err="1"/>
              <a:t>sd</a:t>
            </a:r>
            <a:r>
              <a:rPr lang="en-US" dirty="0"/>
              <a:t>, </a:t>
            </a:r>
            <a:r>
              <a:rPr lang="en-US" dirty="0" err="1"/>
              <a:t>var</a:t>
            </a:r>
            <a:r>
              <a:rPr lang="en-US" dirty="0"/>
              <a:t>, median, quantile, </a:t>
            </a:r>
            <a:r>
              <a:rPr lang="en-US" dirty="0" err="1"/>
              <a:t>fivenum</a:t>
            </a:r>
            <a:r>
              <a:rPr lang="en-US" dirty="0"/>
              <a:t>, left, </a:t>
            </a:r>
            <a:r>
              <a:rPr lang="en-US" dirty="0" smtClean="0"/>
              <a:t>right, </a:t>
            </a:r>
            <a:r>
              <a:rPr lang="en-US" dirty="0" err="1" smtClean="0"/>
              <a:t>prob</a:t>
            </a:r>
            <a:r>
              <a:rPr lang="en-US" dirty="0"/>
              <a:t>, cut, percentile, </a:t>
            </a:r>
            <a:r>
              <a:rPr lang="en-US" dirty="0" err="1" smtClean="0"/>
              <a:t>iqr</a:t>
            </a:r>
            <a:r>
              <a:rPr lang="en-US" dirty="0" smtClean="0"/>
              <a:t>, random, range</a:t>
            </a:r>
          </a:p>
          <a:p>
            <a:r>
              <a:rPr lang="en-US" dirty="0" smtClean="0">
                <a:solidFill>
                  <a:srgbClr val="006600"/>
                </a:solidFill>
              </a:rPr>
              <a:t>Compute</a:t>
            </a:r>
          </a:p>
          <a:p>
            <a:pPr lvl="1"/>
            <a:r>
              <a:rPr lang="en-US" dirty="0" err="1" smtClean="0"/>
              <a:t>exp</a:t>
            </a:r>
            <a:r>
              <a:rPr lang="en-US" dirty="0"/>
              <a:t>, log, </a:t>
            </a:r>
            <a:r>
              <a:rPr lang="en-US" dirty="0" err="1"/>
              <a:t>sqrt</a:t>
            </a:r>
            <a:r>
              <a:rPr lang="en-US" dirty="0"/>
              <a:t>, abs, round, </a:t>
            </a:r>
            <a:r>
              <a:rPr lang="en-US" dirty="0" err="1"/>
              <a:t>trunc</a:t>
            </a:r>
            <a:r>
              <a:rPr lang="en-US" dirty="0"/>
              <a:t>, ceiling, floor, </a:t>
            </a:r>
            <a:r>
              <a:rPr lang="en-US" dirty="0" smtClean="0"/>
              <a:t>sign, sin</a:t>
            </a:r>
            <a:r>
              <a:rPr lang="en-US" dirty="0"/>
              <a:t>, cos, tan, </a:t>
            </a:r>
            <a:r>
              <a:rPr lang="en-US" dirty="0" err="1"/>
              <a:t>asin</a:t>
            </a:r>
            <a:r>
              <a:rPr lang="en-US" dirty="0"/>
              <a:t>, </a:t>
            </a:r>
            <a:r>
              <a:rPr lang="en-US" dirty="0" err="1"/>
              <a:t>acos</a:t>
            </a:r>
            <a:r>
              <a:rPr lang="en-US" dirty="0"/>
              <a:t>, </a:t>
            </a:r>
            <a:r>
              <a:rPr lang="en-US" dirty="0" err="1"/>
              <a:t>atan</a:t>
            </a:r>
            <a:r>
              <a:rPr lang="en-US" dirty="0"/>
              <a:t>, atan2, reciprocate, negate, +, -, *, /, </a:t>
            </a:r>
            <a:r>
              <a:rPr lang="en-US" dirty="0" err="1"/>
              <a:t>pmin</a:t>
            </a:r>
            <a:r>
              <a:rPr lang="en-US" dirty="0"/>
              <a:t>, </a:t>
            </a:r>
            <a:r>
              <a:rPr lang="en-US" dirty="0" err="1"/>
              <a:t>pmax</a:t>
            </a:r>
            <a:r>
              <a:rPr lang="en-US" dirty="0"/>
              <a:t>, ^, and, or, </a:t>
            </a:r>
            <a:r>
              <a:rPr lang="en-US" dirty="0" smtClean="0"/>
              <a:t>not, mixture</a:t>
            </a:r>
            <a:r>
              <a:rPr lang="en-US" dirty="0"/>
              <a:t>, </a:t>
            </a:r>
            <a:r>
              <a:rPr lang="en-US" dirty="0" err="1" smtClean="0"/>
              <a:t>smin</a:t>
            </a:r>
            <a:r>
              <a:rPr lang="en-US" dirty="0"/>
              <a:t>, </a:t>
            </a:r>
            <a:r>
              <a:rPr lang="en-US" dirty="0" err="1" smtClean="0"/>
              <a:t>smax</a:t>
            </a:r>
            <a:r>
              <a:rPr lang="en-US" dirty="0"/>
              <a:t>, </a:t>
            </a:r>
            <a:r>
              <a:rPr lang="en-US" dirty="0" smtClean="0"/>
              <a:t>complement</a:t>
            </a:r>
          </a:p>
        </p:txBody>
      </p:sp>
    </p:spTree>
    <p:extLst>
      <p:ext uri="{BB962C8B-B14F-4D97-AF65-F5344CB8AC3E}">
        <p14:creationId xmlns:p14="http://schemas.microsoft.com/office/powerpoint/2010/main" val="268925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sra.r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981200"/>
            <a:ext cx="7772400" cy="4114800"/>
          </a:xfrm>
        </p:spPr>
        <p:txBody>
          <a:bodyPr/>
          <a:lstStyle/>
          <a:p>
            <a:r>
              <a:rPr lang="en-US" dirty="0">
                <a:solidFill>
                  <a:srgbClr val="006600"/>
                </a:solidFill>
              </a:rPr>
              <a:t>Construct</a:t>
            </a:r>
          </a:p>
          <a:p>
            <a:pPr lvl="1"/>
            <a:r>
              <a:rPr lang="en-US" dirty="0" smtClean="0"/>
              <a:t>normal, etc.</a:t>
            </a:r>
          </a:p>
          <a:p>
            <a:pPr lvl="1"/>
            <a:r>
              <a:rPr lang="en-US" dirty="0" smtClean="0"/>
              <a:t>histogram</a:t>
            </a:r>
          </a:p>
          <a:p>
            <a:pPr lvl="1"/>
            <a:r>
              <a:rPr lang="en-US" dirty="0" smtClean="0"/>
              <a:t>quantiles</a:t>
            </a:r>
          </a:p>
          <a:p>
            <a:pPr lvl="1"/>
            <a:r>
              <a:rPr lang="en-US" dirty="0" smtClean="0"/>
              <a:t>MM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&lt;tab&gt; &lt;tab&gt;</a:t>
            </a:r>
            <a:endParaRPr lang="en-US" dirty="0" smtClean="0"/>
          </a:p>
          <a:p>
            <a:pPr lvl="1"/>
            <a:r>
              <a:rPr lang="en-US" dirty="0" smtClean="0"/>
              <a:t>ME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&lt;tab&gt; &lt;tab&gt;</a:t>
            </a:r>
            <a:endParaRPr lang="en-US" sz="2000" dirty="0" smtClean="0"/>
          </a:p>
          <a:p>
            <a:pPr lvl="1"/>
            <a:r>
              <a:rPr lang="en-US" dirty="0" smtClean="0"/>
              <a:t>ML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&lt;tab&gt; &lt;tab&gt;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352800" y="2590800"/>
            <a:ext cx="59436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2000" b="1" dirty="0"/>
              <a:t>Supported named </a:t>
            </a:r>
            <a:r>
              <a:rPr lang="en-US" sz="2000" b="1" dirty="0" smtClean="0"/>
              <a:t>distributions</a:t>
            </a:r>
          </a:p>
          <a:p>
            <a:pPr marL="0" indent="0">
              <a:buFontTx/>
              <a:buNone/>
            </a:pPr>
            <a:r>
              <a:rPr lang="en-US" sz="2000" kern="0" dirty="0" err="1" smtClean="0"/>
              <a:t>bernoulli</a:t>
            </a:r>
            <a:r>
              <a:rPr lang="en-US" sz="2000" kern="0" dirty="0" smtClean="0"/>
              <a:t>, beta (B), binomial (Bin), </a:t>
            </a:r>
            <a:r>
              <a:rPr lang="en-US" sz="2000" kern="0" dirty="0" err="1" smtClean="0"/>
              <a:t>cauchy</a:t>
            </a:r>
            <a:r>
              <a:rPr lang="en-US" sz="2000" kern="0" dirty="0" smtClean="0"/>
              <a:t>, chi, </a:t>
            </a:r>
            <a:r>
              <a:rPr lang="en-US" sz="2000" kern="0" dirty="0" err="1" smtClean="0"/>
              <a:t>chisquared</a:t>
            </a:r>
            <a:r>
              <a:rPr lang="en-US" sz="2000" kern="0" dirty="0" smtClean="0"/>
              <a:t>, delta, </a:t>
            </a:r>
            <a:r>
              <a:rPr lang="en-US" sz="2000" kern="0" dirty="0" err="1" smtClean="0"/>
              <a:t>dirac</a:t>
            </a:r>
            <a:r>
              <a:rPr lang="en-US" sz="2000" kern="0" dirty="0" smtClean="0"/>
              <a:t>, </a:t>
            </a:r>
            <a:r>
              <a:rPr lang="en-US" sz="2000" kern="0" dirty="0" err="1" smtClean="0"/>
              <a:t>discreteuniform</a:t>
            </a:r>
            <a:r>
              <a:rPr lang="en-US" sz="2000" kern="0" dirty="0" smtClean="0"/>
              <a:t>, exponential, </a:t>
            </a:r>
            <a:r>
              <a:rPr lang="en-US" sz="2000" kern="0" dirty="0" err="1" smtClean="0"/>
              <a:t>exponentialpower</a:t>
            </a:r>
            <a:r>
              <a:rPr lang="en-US" sz="2000" kern="0" dirty="0" smtClean="0"/>
              <a:t>, </a:t>
            </a:r>
            <a:r>
              <a:rPr lang="en-US" sz="2000" kern="0" dirty="0" err="1" smtClean="0"/>
              <a:t>extremevalue</a:t>
            </a:r>
            <a:r>
              <a:rPr lang="en-US" sz="2000" kern="0" dirty="0" smtClean="0"/>
              <a:t>, F, f, </a:t>
            </a:r>
            <a:r>
              <a:rPr lang="en-US" sz="2000" kern="0" dirty="0" err="1" smtClean="0"/>
              <a:t>fishersnedecor</a:t>
            </a:r>
            <a:r>
              <a:rPr lang="en-US" sz="2000" kern="0" dirty="0" smtClean="0"/>
              <a:t>, </a:t>
            </a:r>
            <a:r>
              <a:rPr lang="en-US" sz="2000" kern="0" dirty="0" err="1" smtClean="0"/>
              <a:t>fishertippett</a:t>
            </a:r>
            <a:r>
              <a:rPr lang="en-US" sz="2000" kern="0" dirty="0" smtClean="0"/>
              <a:t>, </a:t>
            </a:r>
            <a:r>
              <a:rPr lang="en-US" sz="2000" kern="0" dirty="0" err="1" smtClean="0"/>
              <a:t>fisk</a:t>
            </a:r>
            <a:r>
              <a:rPr lang="en-US" sz="2000" kern="0" dirty="0" smtClean="0"/>
              <a:t>, </a:t>
            </a:r>
            <a:r>
              <a:rPr lang="en-US" sz="2000" kern="0" dirty="0" err="1" smtClean="0"/>
              <a:t>frechet</a:t>
            </a:r>
            <a:r>
              <a:rPr lang="en-US" sz="2000" kern="0" dirty="0" smtClean="0"/>
              <a:t>, gamma, </a:t>
            </a:r>
            <a:r>
              <a:rPr lang="en-US" sz="2000" kern="0" dirty="0" err="1" smtClean="0"/>
              <a:t>gaussian</a:t>
            </a:r>
            <a:r>
              <a:rPr lang="en-US" sz="2000" kern="0" dirty="0" smtClean="0"/>
              <a:t>, geometric, </a:t>
            </a:r>
            <a:r>
              <a:rPr lang="en-US" sz="2000" kern="0" dirty="0" err="1" smtClean="0"/>
              <a:t>generalizedextremevalue</a:t>
            </a:r>
            <a:r>
              <a:rPr lang="en-US" sz="2000" kern="0" dirty="0" smtClean="0"/>
              <a:t> (GEV), </a:t>
            </a:r>
            <a:r>
              <a:rPr lang="en-US" sz="2000" kern="0" dirty="0" err="1" smtClean="0"/>
              <a:t>generalizedpareto</a:t>
            </a:r>
            <a:r>
              <a:rPr lang="en-US" sz="2000" kern="0" dirty="0" smtClean="0"/>
              <a:t>, </a:t>
            </a:r>
            <a:r>
              <a:rPr lang="en-US" sz="2000" kern="0" dirty="0" err="1" smtClean="0"/>
              <a:t>gumbel</a:t>
            </a:r>
            <a:r>
              <a:rPr lang="en-US" sz="2000" kern="0" dirty="0" smtClean="0"/>
              <a:t>, histogram, </a:t>
            </a:r>
            <a:r>
              <a:rPr lang="en-US" sz="2000" kern="0" dirty="0" err="1" smtClean="0"/>
              <a:t>inversegamma</a:t>
            </a:r>
            <a:r>
              <a:rPr lang="en-US" sz="2000" kern="0" dirty="0" smtClean="0"/>
              <a:t>, </a:t>
            </a:r>
            <a:r>
              <a:rPr lang="en-US" sz="2000" kern="0" dirty="0" err="1" smtClean="0"/>
              <a:t>laplace</a:t>
            </a:r>
            <a:r>
              <a:rPr lang="en-US" sz="2000" kern="0" dirty="0" smtClean="0"/>
              <a:t>, logistic, </a:t>
            </a:r>
            <a:r>
              <a:rPr lang="en-US" sz="2000" kern="0" dirty="0" err="1" smtClean="0"/>
              <a:t>loglogistic</a:t>
            </a:r>
            <a:r>
              <a:rPr lang="en-US" sz="2000" kern="0" dirty="0" smtClean="0"/>
              <a:t>, lognormal (L), </a:t>
            </a:r>
            <a:r>
              <a:rPr lang="en-US" sz="2000" kern="0" dirty="0" err="1" smtClean="0"/>
              <a:t>logtriangular</a:t>
            </a:r>
            <a:r>
              <a:rPr lang="en-US" sz="2000" kern="0" dirty="0" smtClean="0"/>
              <a:t>, </a:t>
            </a:r>
            <a:r>
              <a:rPr lang="en-US" sz="2000" kern="0" dirty="0" err="1" smtClean="0"/>
              <a:t>loguniform</a:t>
            </a:r>
            <a:r>
              <a:rPr lang="en-US" sz="2000" kern="0" dirty="0" smtClean="0"/>
              <a:t>, </a:t>
            </a:r>
            <a:r>
              <a:rPr lang="en-US" sz="2000" kern="0" dirty="0" err="1" smtClean="0"/>
              <a:t>negativebinomial</a:t>
            </a:r>
            <a:r>
              <a:rPr lang="en-US" sz="2000" kern="0" dirty="0" smtClean="0"/>
              <a:t>, normal (N), </a:t>
            </a:r>
            <a:r>
              <a:rPr lang="en-US" sz="2000" kern="0" dirty="0" err="1" smtClean="0"/>
              <a:t>pareto</a:t>
            </a:r>
            <a:r>
              <a:rPr lang="en-US" sz="2000" kern="0" dirty="0" smtClean="0"/>
              <a:t>, pascal, </a:t>
            </a:r>
            <a:r>
              <a:rPr lang="en-US" sz="2000" kern="0" dirty="0" err="1" smtClean="0"/>
              <a:t>powerfunction</a:t>
            </a:r>
            <a:r>
              <a:rPr lang="en-US" sz="2000" kern="0" dirty="0" smtClean="0"/>
              <a:t>, </a:t>
            </a:r>
            <a:r>
              <a:rPr lang="en-US" sz="2000" kern="0" dirty="0" err="1" smtClean="0"/>
              <a:t>poisson</a:t>
            </a:r>
            <a:r>
              <a:rPr lang="en-US" sz="2000" kern="0" dirty="0" smtClean="0"/>
              <a:t>, quantiles, </a:t>
            </a:r>
            <a:r>
              <a:rPr lang="en-US" sz="2000" kern="0" dirty="0" err="1" smtClean="0"/>
              <a:t>rayleigh</a:t>
            </a:r>
            <a:r>
              <a:rPr lang="en-US" sz="2000" kern="0" dirty="0" smtClean="0"/>
              <a:t>, reciprocal, </a:t>
            </a:r>
            <a:r>
              <a:rPr lang="en-US" sz="2000" kern="0" dirty="0" err="1" smtClean="0"/>
              <a:t>shiftedloglogistic</a:t>
            </a:r>
            <a:r>
              <a:rPr lang="en-US" sz="2000" kern="0" dirty="0" smtClean="0"/>
              <a:t>, </a:t>
            </a:r>
            <a:r>
              <a:rPr lang="en-US" sz="2000" kern="0" dirty="0" err="1" smtClean="0"/>
              <a:t>skewnormal</a:t>
            </a:r>
            <a:r>
              <a:rPr lang="en-US" sz="2000" kern="0" dirty="0" smtClean="0"/>
              <a:t> (SN), student, trapezoidal, triangular (T), uniform (U), </a:t>
            </a:r>
            <a:r>
              <a:rPr lang="en-US" sz="2000" kern="0" dirty="0" err="1" smtClean="0"/>
              <a:t>weibull</a:t>
            </a:r>
            <a:endParaRPr 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304207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2895600"/>
            <a:ext cx="7772400" cy="1143000"/>
          </a:xfrm>
        </p:spPr>
        <p:txBody>
          <a:bodyPr/>
          <a:lstStyle/>
          <a:p>
            <a:r>
              <a:rPr lang="en-US" dirty="0" smtClean="0"/>
              <a:t>Installing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pba.r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0553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1143000"/>
          </a:xfrm>
        </p:spPr>
        <p:txBody>
          <a:bodyPr/>
          <a:lstStyle/>
          <a:p>
            <a:r>
              <a:rPr lang="en-US" dirty="0" smtClean="0"/>
              <a:t>Install the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pba.r</a:t>
            </a:r>
            <a:r>
              <a:rPr lang="en-US" dirty="0" smtClean="0"/>
              <a:t> probability box 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8305800" cy="4572000"/>
          </a:xfrm>
        </p:spPr>
        <p:txBody>
          <a:bodyPr/>
          <a:lstStyle/>
          <a:p>
            <a:r>
              <a:rPr lang="en-US" dirty="0" smtClean="0"/>
              <a:t>If you left R, invoke it again</a:t>
            </a:r>
          </a:p>
          <a:p>
            <a:pPr lvl="8"/>
            <a:endParaRPr lang="en-US" dirty="0" smtClean="0"/>
          </a:p>
          <a:p>
            <a:r>
              <a:rPr lang="en-US" dirty="0" smtClean="0"/>
              <a:t>Enter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rm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(list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= ls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  <a:r>
              <a:rPr lang="en-US" dirty="0" smtClean="0"/>
              <a:t> to clear its memory</a:t>
            </a:r>
          </a:p>
          <a:p>
            <a:pPr lvl="8"/>
            <a:endParaRPr lang="en-US" dirty="0" smtClean="0"/>
          </a:p>
          <a:p>
            <a:r>
              <a:rPr lang="en-US" dirty="0"/>
              <a:t>Click </a:t>
            </a:r>
            <a:r>
              <a:rPr 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en-US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Source R code</a:t>
            </a:r>
            <a:r>
              <a:rPr lang="en-US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on the main </a:t>
            </a:r>
            <a:r>
              <a:rPr lang="en-US" dirty="0" smtClean="0"/>
              <a:t>menu</a:t>
            </a:r>
          </a:p>
          <a:p>
            <a:pPr lvl="8"/>
            <a:endParaRPr lang="en-US" dirty="0" smtClean="0"/>
          </a:p>
          <a:p>
            <a:r>
              <a:rPr lang="en-US" dirty="0" smtClean="0"/>
              <a:t>Locate </a:t>
            </a:r>
            <a:r>
              <a:rPr lang="en-US" dirty="0"/>
              <a:t>and </a:t>
            </a:r>
            <a:r>
              <a:rPr 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the file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pba.r</a:t>
            </a:r>
            <a:endParaRPr lang="en-US" b="1" dirty="0"/>
          </a:p>
          <a:p>
            <a:pPr lvl="8"/>
            <a:endParaRPr lang="en-US" dirty="0" smtClean="0"/>
          </a:p>
          <a:p>
            <a:r>
              <a:rPr lang="en-US" dirty="0" smtClean="0"/>
              <a:t>You’ll get the message </a:t>
            </a:r>
            <a:r>
              <a:rPr lang="en-US" dirty="0" smtClean="0"/>
              <a:t>"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2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pb</a:t>
            </a:r>
            <a:r>
              <a:rPr lang="en-US" sz="2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 library loaded</a:t>
            </a:r>
            <a:r>
              <a:rPr lang="en-US" dirty="0"/>
              <a:t>"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44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1143000"/>
          </a:xfrm>
        </p:spPr>
        <p:txBody>
          <a:bodyPr/>
          <a:lstStyle/>
          <a:p>
            <a:r>
              <a:rPr lang="en-US" dirty="0" smtClean="0"/>
              <a:t>Testing the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pba.r</a:t>
            </a:r>
            <a:r>
              <a:rPr lang="en-US" dirty="0" smtClean="0"/>
              <a:t> </a:t>
            </a:r>
            <a:r>
              <a:rPr lang="en-US" dirty="0" smtClean="0"/>
              <a:t>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8763000" cy="4953000"/>
          </a:xfrm>
        </p:spPr>
        <p:txBody>
          <a:bodyPr/>
          <a:lstStyle/>
          <a:p>
            <a:r>
              <a:rPr lang="en-US" sz="2000" dirty="0" smtClean="0"/>
              <a:t>Start a new instance of R, and enter the command 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rm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(list = ls())</a:t>
            </a:r>
          </a:p>
          <a:p>
            <a:r>
              <a:rPr lang="en-US" sz="2000" dirty="0" smtClean="0"/>
              <a:t>Click </a:t>
            </a:r>
            <a:r>
              <a:rPr lang="en-US" sz="2000" u="sng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en-US" sz="2000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u="sng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Source R code</a:t>
            </a:r>
            <a:r>
              <a:rPr lang="en-US" sz="2000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/>
              <a:t>on the main menu; find and </a:t>
            </a:r>
            <a:r>
              <a:rPr lang="en-US" sz="20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 smtClean="0"/>
              <a:t>the file 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pba.r</a:t>
            </a:r>
            <a:endParaRPr lang="en-US" sz="2000" b="1" dirty="0" smtClean="0"/>
          </a:p>
          <a:p>
            <a:r>
              <a:rPr lang="en-US" sz="2000" dirty="0" smtClean="0"/>
              <a:t>The R Console will display something like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smtClean="0"/>
              <a:t>	</a:t>
            </a:r>
            <a:r>
              <a:rPr lang="en-US" sz="20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source("C:\\</a:t>
            </a:r>
            <a:r>
              <a:rPr lang="en-US" sz="20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Users\\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workshop </a:t>
            </a:r>
            <a:r>
              <a:rPr lang="en-US" sz="2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sra</a:t>
            </a:r>
            <a:r>
              <a:rPr lang="en-US" sz="20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\\</a:t>
            </a:r>
            <a:r>
              <a:rPr lang="en-US" sz="2000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pba</a:t>
            </a:r>
            <a:r>
              <a:rPr lang="en-US" sz="2000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2000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pb</a:t>
            </a:r>
            <a:r>
              <a:rPr lang="en-US" sz="2000" dirty="0" err="1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0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library </a:t>
            </a:r>
            <a:r>
              <a:rPr lang="en-US" sz="2000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loaded</a:t>
            </a:r>
          </a:p>
          <a:p>
            <a:r>
              <a:rPr lang="en-US" sz="2000" dirty="0" smtClean="0"/>
              <a:t>Enter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plot(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runif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(100))</a:t>
            </a:r>
            <a:r>
              <a:rPr lang="en-US" sz="2000" dirty="0" smtClean="0"/>
              <a:t> which will open a plot window with random points</a:t>
            </a:r>
          </a:p>
          <a:p>
            <a:r>
              <a:rPr lang="en-US" sz="2000" dirty="0" smtClean="0"/>
              <a:t>Click </a:t>
            </a:r>
            <a:r>
              <a:rPr lang="en-US" sz="2000" u="sng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  <a:r>
              <a:rPr lang="en-US" sz="20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u="sng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Recording</a:t>
            </a:r>
            <a:r>
              <a:rPr lang="en-US" sz="2000" dirty="0" smtClean="0"/>
              <a:t> on the main (if History is missing, click the plot)</a:t>
            </a:r>
          </a:p>
          <a:p>
            <a:r>
              <a:rPr lang="en-US" sz="2000" dirty="0" smtClean="0"/>
              <a:t>Click on the R Console, click </a:t>
            </a:r>
            <a:r>
              <a:rPr lang="en-US" sz="2000" u="sng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u="sng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</a:t>
            </a:r>
            <a:r>
              <a:rPr lang="en-US" sz="2000" u="sng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script</a:t>
            </a:r>
            <a:r>
              <a:rPr lang="en-US" sz="2000" dirty="0" smtClean="0"/>
              <a:t>, and find and </a:t>
            </a:r>
            <a:r>
              <a:rPr lang="en-US" sz="2000" u="sng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  <a:r>
              <a:rPr lang="en-US" sz="2000" dirty="0" smtClean="0"/>
              <a:t>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pb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a.r</a:t>
            </a:r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/>
              <a:t>Press </a:t>
            </a:r>
            <a:r>
              <a:rPr lang="en-US" sz="2000" u="sng" dirty="0" smtClean="0"/>
              <a:t>Ctrl-A</a:t>
            </a:r>
            <a:r>
              <a:rPr lang="en-US" sz="2000" dirty="0" smtClean="0"/>
              <a:t> to select all its text, then press </a:t>
            </a:r>
            <a:r>
              <a:rPr lang="en-US" sz="2000" u="sng" dirty="0" smtClean="0"/>
              <a:t>Ctrl-C</a:t>
            </a:r>
            <a:r>
              <a:rPr lang="en-US" sz="2000" dirty="0" smtClean="0"/>
              <a:t> to copy it to the clipboard, and close the R Editor window</a:t>
            </a:r>
          </a:p>
          <a:p>
            <a:r>
              <a:rPr lang="en-US" sz="2000" dirty="0" smtClean="0"/>
              <a:t>Click on the R Console, and press </a:t>
            </a:r>
            <a:r>
              <a:rPr lang="en-US" sz="2000" u="sng" dirty="0" smtClean="0"/>
              <a:t>Ctrl-V</a:t>
            </a:r>
            <a:r>
              <a:rPr lang="en-US" sz="2000" dirty="0" smtClean="0"/>
              <a:t> to paste the text into the R Console for execution</a:t>
            </a:r>
          </a:p>
          <a:p>
            <a:r>
              <a:rPr lang="en-US" sz="2000" dirty="0" smtClean="0"/>
              <a:t>Click on the plot window, and press </a:t>
            </a:r>
            <a:r>
              <a:rPr lang="en-US" sz="2000" u="sng" dirty="0" err="1" smtClean="0"/>
              <a:t>PgUp</a:t>
            </a:r>
            <a:r>
              <a:rPr lang="en-US" sz="2000" dirty="0" smtClean="0"/>
              <a:t> and </a:t>
            </a:r>
            <a:r>
              <a:rPr lang="en-US" sz="2000" u="sng" dirty="0" err="1" smtClean="0"/>
              <a:t>PgDn</a:t>
            </a:r>
            <a:r>
              <a:rPr lang="en-US" sz="2000" dirty="0" smtClean="0"/>
              <a:t> to scroll through graphical results of the test calculations</a:t>
            </a:r>
          </a:p>
          <a:p>
            <a:r>
              <a:rPr lang="en-US" sz="2000" dirty="0" smtClean="0"/>
              <a:t>There should be no error messages on the R Console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 rot="21006266">
            <a:off x="-95171" y="205946"/>
            <a:ext cx="29722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rgbClr val="0000CC"/>
                  </a:solidFill>
                  <a:prstDash val="solid"/>
                </a:ln>
                <a:solidFill>
                  <a:srgbClr val="0000CC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Optional</a:t>
            </a:r>
          </a:p>
        </p:txBody>
      </p:sp>
      <p:sp>
        <p:nvSpPr>
          <p:cNvPr id="5" name="Rectangle 4"/>
          <p:cNvSpPr/>
          <p:nvPr/>
        </p:nvSpPr>
        <p:spPr>
          <a:xfrm>
            <a:off x="2743200" y="347246"/>
            <a:ext cx="579036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 smtClean="0">
                <a:ln w="12700">
                  <a:solidFill>
                    <a:srgbClr val="0000CC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don’t need to test the installation. </a:t>
            </a:r>
            <a:r>
              <a:rPr lang="en-US" sz="1600" b="1" cap="none" spc="0" dirty="0" smtClean="0">
                <a:ln w="12700">
                  <a:solidFill>
                    <a:srgbClr val="0000CC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Just skip to the next slide</a:t>
            </a:r>
            <a:endParaRPr lang="en-US" sz="1600" b="1" cap="none" spc="0" dirty="0">
              <a:ln w="12700">
                <a:solidFill>
                  <a:srgbClr val="0000CC"/>
                </a:solidFill>
                <a:prstDash val="solid"/>
              </a:ln>
              <a:solidFill>
                <a:srgbClr val="FF0000"/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1386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0"/>
            <a:ext cx="9448800" cy="687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648759" cy="6857999"/>
          </a:xfrm>
          <a:prstGeom prst="rect">
            <a:avLst/>
          </a:prstGeom>
        </p:spPr>
      </p:pic>
      <p:sp>
        <p:nvSpPr>
          <p:cNvPr id="6150" name="AutoShape 6"/>
          <p:cNvSpPr>
            <a:spLocks noChangeArrowheads="1"/>
          </p:cNvSpPr>
          <p:nvPr/>
        </p:nvSpPr>
        <p:spPr bwMode="auto">
          <a:xfrm flipH="1">
            <a:off x="3188970" y="1935480"/>
            <a:ext cx="609600" cy="381000"/>
          </a:xfrm>
          <a:prstGeom prst="leftArrow">
            <a:avLst>
              <a:gd name="adj1" fmla="val 50000"/>
              <a:gd name="adj2" fmla="val 4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49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pba.r</a:t>
            </a:r>
            <a:r>
              <a:rPr lang="en-US" dirty="0" smtClean="0"/>
              <a:t> probability bounds 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 = normal(5,1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657600" lvl="8" indent="0">
              <a:buNone/>
            </a:pP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  <a:p>
            <a:pPr marL="3657600" lvl="8" indent="0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b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= uniform(2,3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657600" lvl="8" indent="0">
              <a:buNone/>
            </a:pP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  <a:p>
            <a:pPr marL="3657600" lvl="8" indent="0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 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+ 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10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Generalized convolutions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 * b</a:t>
            </a:r>
          </a:p>
          <a:p>
            <a:pPr marL="3657600" lvl="8" indent="0">
              <a:buNone/>
            </a:pP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pmin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a,b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657600" lvl="8" indent="0">
              <a:buNone/>
            </a:pP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= a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+ b * beta(2,3) /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  <a:p>
            <a:pPr marL="0" indent="0"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mean(c) 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6845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1143000"/>
          </a:xfrm>
        </p:spPr>
        <p:txBody>
          <a:bodyPr/>
          <a:lstStyle/>
          <a:p>
            <a:r>
              <a:rPr lang="en-US" dirty="0" smtClean="0"/>
              <a:t>Probability bounds analysis in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pba.r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6831" y="1752600"/>
            <a:ext cx="8382000" cy="4114800"/>
          </a:xfrm>
        </p:spPr>
        <p:txBody>
          <a:bodyPr/>
          <a:lstStyle/>
          <a:p>
            <a:r>
              <a:rPr lang="en-US" dirty="0" smtClean="0">
                <a:solidFill>
                  <a:srgbClr val="006600"/>
                </a:solidFill>
              </a:rPr>
              <a:t>Output</a:t>
            </a:r>
          </a:p>
          <a:p>
            <a:pPr lvl="1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&lt;enter variable name&gt;</a:t>
            </a:r>
            <a:r>
              <a:rPr lang="en-US" dirty="0" smtClean="0"/>
              <a:t>, plot, lines, show, summary</a:t>
            </a:r>
          </a:p>
          <a:p>
            <a:r>
              <a:rPr lang="en-US" dirty="0" smtClean="0">
                <a:solidFill>
                  <a:srgbClr val="006600"/>
                </a:solidFill>
              </a:rPr>
              <a:t>Characterize</a:t>
            </a:r>
          </a:p>
          <a:p>
            <a:pPr lvl="1"/>
            <a:r>
              <a:rPr lang="en-US" dirty="0" smtClean="0"/>
              <a:t>mean</a:t>
            </a:r>
            <a:r>
              <a:rPr lang="en-US" dirty="0"/>
              <a:t>, </a:t>
            </a:r>
            <a:r>
              <a:rPr lang="en-US" dirty="0" err="1"/>
              <a:t>sd</a:t>
            </a:r>
            <a:r>
              <a:rPr lang="en-US" dirty="0"/>
              <a:t>, </a:t>
            </a:r>
            <a:r>
              <a:rPr lang="en-US" dirty="0" err="1"/>
              <a:t>var</a:t>
            </a:r>
            <a:r>
              <a:rPr lang="en-US" dirty="0"/>
              <a:t>, median, quantile, </a:t>
            </a:r>
            <a:r>
              <a:rPr lang="en-US" dirty="0" err="1"/>
              <a:t>fivenum</a:t>
            </a:r>
            <a:r>
              <a:rPr lang="en-US" dirty="0"/>
              <a:t>, left, </a:t>
            </a:r>
            <a:r>
              <a:rPr lang="en-US" dirty="0" smtClean="0"/>
              <a:t>right, </a:t>
            </a:r>
            <a:r>
              <a:rPr lang="en-US" dirty="0" err="1" smtClean="0"/>
              <a:t>prob</a:t>
            </a:r>
            <a:r>
              <a:rPr lang="en-US" dirty="0"/>
              <a:t>, cut, percentile, </a:t>
            </a:r>
            <a:r>
              <a:rPr lang="en-US" dirty="0" err="1" smtClean="0"/>
              <a:t>iqr</a:t>
            </a:r>
            <a:r>
              <a:rPr lang="en-US" dirty="0" smtClean="0"/>
              <a:t>, random, range</a:t>
            </a:r>
          </a:p>
          <a:p>
            <a:r>
              <a:rPr lang="en-US" dirty="0" smtClean="0">
                <a:solidFill>
                  <a:srgbClr val="006600"/>
                </a:solidFill>
              </a:rPr>
              <a:t>Compute</a:t>
            </a:r>
          </a:p>
          <a:p>
            <a:pPr lvl="1"/>
            <a:r>
              <a:rPr lang="en-US" dirty="0" err="1" smtClean="0"/>
              <a:t>exp</a:t>
            </a:r>
            <a:r>
              <a:rPr lang="en-US" dirty="0"/>
              <a:t>, log, </a:t>
            </a:r>
            <a:r>
              <a:rPr lang="en-US" dirty="0" err="1"/>
              <a:t>sqrt</a:t>
            </a:r>
            <a:r>
              <a:rPr lang="en-US" dirty="0"/>
              <a:t>, abs, round, </a:t>
            </a:r>
            <a:r>
              <a:rPr lang="en-US" dirty="0" err="1"/>
              <a:t>trunc</a:t>
            </a:r>
            <a:r>
              <a:rPr lang="en-US" dirty="0"/>
              <a:t>, ceiling, floor, </a:t>
            </a:r>
            <a:r>
              <a:rPr lang="en-US" dirty="0" smtClean="0"/>
              <a:t>sign, sin</a:t>
            </a:r>
            <a:r>
              <a:rPr lang="en-US" dirty="0"/>
              <a:t>, cos, tan, </a:t>
            </a:r>
            <a:r>
              <a:rPr lang="en-US" dirty="0" err="1"/>
              <a:t>asin</a:t>
            </a:r>
            <a:r>
              <a:rPr lang="en-US" dirty="0"/>
              <a:t>, </a:t>
            </a:r>
            <a:r>
              <a:rPr lang="en-US" dirty="0" err="1"/>
              <a:t>acos</a:t>
            </a:r>
            <a:r>
              <a:rPr lang="en-US" dirty="0"/>
              <a:t>, </a:t>
            </a:r>
            <a:r>
              <a:rPr lang="en-US" dirty="0" err="1"/>
              <a:t>atan</a:t>
            </a:r>
            <a:r>
              <a:rPr lang="en-US" dirty="0"/>
              <a:t>, atan2, reciprocate, negate, +, -, *, /, </a:t>
            </a:r>
            <a:r>
              <a:rPr lang="en-US" dirty="0" err="1"/>
              <a:t>pmin</a:t>
            </a:r>
            <a:r>
              <a:rPr lang="en-US" dirty="0"/>
              <a:t>, </a:t>
            </a:r>
            <a:r>
              <a:rPr lang="en-US" dirty="0" err="1"/>
              <a:t>pmax</a:t>
            </a:r>
            <a:r>
              <a:rPr lang="en-US" dirty="0"/>
              <a:t>, ^, and, or, </a:t>
            </a:r>
            <a:r>
              <a:rPr lang="en-US" dirty="0" smtClean="0"/>
              <a:t>not, mixture</a:t>
            </a:r>
            <a:r>
              <a:rPr lang="en-US" dirty="0"/>
              <a:t>, </a:t>
            </a:r>
            <a:r>
              <a:rPr lang="en-US" dirty="0" err="1" smtClean="0"/>
              <a:t>smin</a:t>
            </a:r>
            <a:r>
              <a:rPr lang="en-US" dirty="0"/>
              <a:t>, </a:t>
            </a:r>
            <a:r>
              <a:rPr lang="en-US" dirty="0" err="1" smtClean="0"/>
              <a:t>smax</a:t>
            </a:r>
            <a:r>
              <a:rPr lang="en-US" dirty="0"/>
              <a:t>, </a:t>
            </a:r>
            <a:r>
              <a:rPr lang="en-US" dirty="0" smtClean="0"/>
              <a:t>complement</a:t>
            </a:r>
          </a:p>
        </p:txBody>
      </p:sp>
    </p:spTree>
    <p:extLst>
      <p:ext uri="{BB962C8B-B14F-4D97-AF65-F5344CB8AC3E}">
        <p14:creationId xmlns:p14="http://schemas.microsoft.com/office/powerpoint/2010/main" val="159838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1143000"/>
          </a:xfrm>
        </p:spPr>
        <p:txBody>
          <a:bodyPr/>
          <a:lstStyle/>
          <a:p>
            <a:r>
              <a:rPr lang="en-US" dirty="0" smtClean="0"/>
              <a:t>Probability bounds analysis in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pba.r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7772400" cy="4114800"/>
          </a:xfrm>
        </p:spPr>
        <p:txBody>
          <a:bodyPr/>
          <a:lstStyle/>
          <a:p>
            <a:r>
              <a:rPr lang="en-US" dirty="0">
                <a:solidFill>
                  <a:srgbClr val="006600"/>
                </a:solidFill>
              </a:rPr>
              <a:t>Construct</a:t>
            </a:r>
          </a:p>
          <a:p>
            <a:pPr lvl="1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&lt;named distribution&gt;</a:t>
            </a:r>
          </a:p>
          <a:p>
            <a:pPr lvl="1"/>
            <a:r>
              <a:rPr lang="en-US" dirty="0" smtClean="0"/>
              <a:t>histogram</a:t>
            </a:r>
          </a:p>
          <a:p>
            <a:pPr lvl="1"/>
            <a:r>
              <a:rPr lang="en-US" dirty="0" smtClean="0"/>
              <a:t>quantiles</a:t>
            </a:r>
          </a:p>
          <a:p>
            <a:pPr lvl="1"/>
            <a:r>
              <a:rPr lang="en-US" dirty="0" err="1" smtClean="0"/>
              <a:t>pointlist</a:t>
            </a:r>
            <a:endParaRPr lang="en-US" dirty="0" smtClean="0"/>
          </a:p>
          <a:p>
            <a:pPr lvl="1"/>
            <a:r>
              <a:rPr lang="en-US" dirty="0" smtClean="0"/>
              <a:t>MM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&lt;tab&gt; &lt;tab&gt;</a:t>
            </a:r>
            <a:endParaRPr lang="en-US" dirty="0" smtClean="0"/>
          </a:p>
          <a:p>
            <a:pPr lvl="1"/>
            <a:r>
              <a:rPr lang="en-US" dirty="0" smtClean="0"/>
              <a:t>ME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&lt;tab&gt; &lt;tab&gt;</a:t>
            </a:r>
            <a:endParaRPr lang="en-US" sz="2000" dirty="0" smtClean="0"/>
          </a:p>
          <a:p>
            <a:pPr lvl="1"/>
            <a:r>
              <a:rPr lang="en-US" dirty="0" smtClean="0"/>
              <a:t>ML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&lt;tab&gt; &lt;tab&gt;</a:t>
            </a:r>
          </a:p>
          <a:p>
            <a:pPr lvl="1"/>
            <a:r>
              <a:rPr lang="en-US" dirty="0" smtClean="0"/>
              <a:t>CB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&lt;tab&gt; &lt;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tab&gt;</a:t>
            </a:r>
          </a:p>
          <a:p>
            <a:pPr lvl="1"/>
            <a:r>
              <a:rPr lang="en-US" dirty="0" smtClean="0"/>
              <a:t>NV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&lt;tab&gt; &lt;tab&gt;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352800" y="2514600"/>
            <a:ext cx="5943600" cy="41148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2000" b="1" dirty="0"/>
              <a:t>Supported named </a:t>
            </a:r>
            <a:r>
              <a:rPr lang="en-US" sz="2000" b="1" dirty="0" smtClean="0"/>
              <a:t>distributions</a:t>
            </a:r>
          </a:p>
          <a:p>
            <a:pPr marL="0" indent="0">
              <a:buFontTx/>
              <a:buNone/>
            </a:pPr>
            <a:r>
              <a:rPr lang="en-US" sz="2000" kern="0" dirty="0" err="1" smtClean="0"/>
              <a:t>bernoulli</a:t>
            </a:r>
            <a:r>
              <a:rPr lang="en-US" sz="2000" kern="0" dirty="0" smtClean="0"/>
              <a:t>, beta (B), binomial (Bin), </a:t>
            </a:r>
            <a:r>
              <a:rPr lang="en-US" sz="2000" kern="0" dirty="0" err="1" smtClean="0"/>
              <a:t>cauchy</a:t>
            </a:r>
            <a:r>
              <a:rPr lang="en-US" sz="2000" kern="0" dirty="0" smtClean="0"/>
              <a:t>, chi, </a:t>
            </a:r>
            <a:r>
              <a:rPr lang="en-US" sz="2000" kern="0" dirty="0" err="1" smtClean="0"/>
              <a:t>chisquared</a:t>
            </a:r>
            <a:r>
              <a:rPr lang="en-US" sz="2000" kern="0" dirty="0" smtClean="0"/>
              <a:t>, delta, </a:t>
            </a:r>
            <a:r>
              <a:rPr lang="en-US" sz="2000" kern="0" dirty="0" err="1" smtClean="0"/>
              <a:t>dirac</a:t>
            </a:r>
            <a:r>
              <a:rPr lang="en-US" sz="2000" kern="0" dirty="0" smtClean="0"/>
              <a:t>, </a:t>
            </a:r>
            <a:r>
              <a:rPr lang="en-US" sz="2000" kern="0" dirty="0" err="1" smtClean="0"/>
              <a:t>discreteuniform</a:t>
            </a:r>
            <a:r>
              <a:rPr lang="en-US" sz="2000" kern="0" dirty="0" smtClean="0"/>
              <a:t>, exponential, </a:t>
            </a:r>
            <a:r>
              <a:rPr lang="en-US" sz="2000" kern="0" dirty="0" err="1" smtClean="0"/>
              <a:t>exponentialpower</a:t>
            </a:r>
            <a:r>
              <a:rPr lang="en-US" sz="2000" kern="0" dirty="0" smtClean="0"/>
              <a:t>, </a:t>
            </a:r>
            <a:r>
              <a:rPr lang="en-US" sz="2000" kern="0" dirty="0" err="1" smtClean="0"/>
              <a:t>extremevalue</a:t>
            </a:r>
            <a:r>
              <a:rPr lang="en-US" sz="2000" kern="0" dirty="0" smtClean="0"/>
              <a:t>, F, f, </a:t>
            </a:r>
            <a:r>
              <a:rPr lang="en-US" sz="2000" kern="0" dirty="0" err="1" smtClean="0"/>
              <a:t>fishersnedecor</a:t>
            </a:r>
            <a:r>
              <a:rPr lang="en-US" sz="2000" kern="0" dirty="0" smtClean="0"/>
              <a:t>, </a:t>
            </a:r>
            <a:r>
              <a:rPr lang="en-US" sz="2000" kern="0" dirty="0" err="1" smtClean="0"/>
              <a:t>fishertippett</a:t>
            </a:r>
            <a:r>
              <a:rPr lang="en-US" sz="2000" kern="0" dirty="0" smtClean="0"/>
              <a:t>, </a:t>
            </a:r>
            <a:r>
              <a:rPr lang="en-US" sz="2000" kern="0" dirty="0" err="1" smtClean="0"/>
              <a:t>fisk</a:t>
            </a:r>
            <a:r>
              <a:rPr lang="en-US" sz="2000" kern="0" dirty="0" smtClean="0"/>
              <a:t>, </a:t>
            </a:r>
            <a:r>
              <a:rPr lang="en-US" sz="2000" kern="0" dirty="0" err="1" smtClean="0"/>
              <a:t>frechet</a:t>
            </a:r>
            <a:r>
              <a:rPr lang="en-US" sz="2000" kern="0" dirty="0" smtClean="0"/>
              <a:t>, gamma, </a:t>
            </a:r>
            <a:r>
              <a:rPr lang="en-US" sz="2000" kern="0" dirty="0" err="1" smtClean="0"/>
              <a:t>gaussian</a:t>
            </a:r>
            <a:r>
              <a:rPr lang="en-US" sz="2000" kern="0" dirty="0" smtClean="0"/>
              <a:t>, geometric, </a:t>
            </a:r>
            <a:r>
              <a:rPr lang="en-US" sz="2000" kern="0" dirty="0" err="1" smtClean="0"/>
              <a:t>generalizedextremevalue</a:t>
            </a:r>
            <a:r>
              <a:rPr lang="en-US" sz="2000" kern="0" dirty="0" smtClean="0"/>
              <a:t> (GEV), </a:t>
            </a:r>
            <a:r>
              <a:rPr lang="en-US" sz="2000" kern="0" dirty="0" err="1" smtClean="0"/>
              <a:t>generalizedpareto</a:t>
            </a:r>
            <a:r>
              <a:rPr lang="en-US" sz="2000" kern="0" dirty="0" smtClean="0"/>
              <a:t>, </a:t>
            </a:r>
            <a:r>
              <a:rPr lang="en-US" sz="2000" kern="0" dirty="0" err="1" smtClean="0"/>
              <a:t>gumbel</a:t>
            </a:r>
            <a:r>
              <a:rPr lang="en-US" sz="2000" kern="0" dirty="0" smtClean="0"/>
              <a:t>, histogram, </a:t>
            </a:r>
            <a:r>
              <a:rPr lang="en-US" sz="2000" kern="0" dirty="0" err="1" smtClean="0"/>
              <a:t>inversegamma</a:t>
            </a:r>
            <a:r>
              <a:rPr lang="en-US" sz="2000" kern="0" dirty="0" smtClean="0"/>
              <a:t>, </a:t>
            </a:r>
            <a:r>
              <a:rPr lang="en-US" sz="2000" kern="0" dirty="0" err="1" smtClean="0"/>
              <a:t>laplace</a:t>
            </a:r>
            <a:r>
              <a:rPr lang="en-US" sz="2000" kern="0" dirty="0" smtClean="0"/>
              <a:t>, logistic, </a:t>
            </a:r>
            <a:r>
              <a:rPr lang="en-US" sz="2000" kern="0" dirty="0" err="1" smtClean="0"/>
              <a:t>loglogistic</a:t>
            </a:r>
            <a:r>
              <a:rPr lang="en-US" sz="2000" kern="0" dirty="0" smtClean="0"/>
              <a:t>, lognormal (L), </a:t>
            </a:r>
            <a:r>
              <a:rPr lang="en-US" sz="2000" kern="0" dirty="0" err="1" smtClean="0"/>
              <a:t>logtriangular</a:t>
            </a:r>
            <a:r>
              <a:rPr lang="en-US" sz="2000" kern="0" dirty="0" smtClean="0"/>
              <a:t>, </a:t>
            </a:r>
            <a:r>
              <a:rPr lang="en-US" sz="2000" kern="0" dirty="0" err="1" smtClean="0"/>
              <a:t>loguniform</a:t>
            </a:r>
            <a:r>
              <a:rPr lang="en-US" sz="2000" kern="0" dirty="0" smtClean="0"/>
              <a:t>, </a:t>
            </a:r>
            <a:r>
              <a:rPr lang="en-US" sz="2000" kern="0" dirty="0" err="1" smtClean="0"/>
              <a:t>negativebinomial</a:t>
            </a:r>
            <a:r>
              <a:rPr lang="en-US" sz="2000" kern="0" dirty="0" smtClean="0"/>
              <a:t>, normal (N), </a:t>
            </a:r>
            <a:r>
              <a:rPr lang="en-US" sz="2000" kern="0" dirty="0" err="1" smtClean="0"/>
              <a:t>pareto</a:t>
            </a:r>
            <a:r>
              <a:rPr lang="en-US" sz="2000" kern="0" dirty="0" smtClean="0"/>
              <a:t>, pascal, </a:t>
            </a:r>
            <a:r>
              <a:rPr lang="en-US" sz="2000" kern="0" dirty="0" err="1" smtClean="0"/>
              <a:t>powerfunction</a:t>
            </a:r>
            <a:r>
              <a:rPr lang="en-US" sz="2000" kern="0" dirty="0" smtClean="0"/>
              <a:t>, </a:t>
            </a:r>
            <a:r>
              <a:rPr lang="en-US" sz="2000" kern="0" dirty="0" err="1" smtClean="0"/>
              <a:t>poisson</a:t>
            </a:r>
            <a:r>
              <a:rPr lang="en-US" sz="2000" kern="0" dirty="0" smtClean="0"/>
              <a:t>, quantiles, </a:t>
            </a:r>
            <a:r>
              <a:rPr lang="en-US" sz="2000" kern="0" dirty="0" err="1" smtClean="0"/>
              <a:t>rayleigh</a:t>
            </a:r>
            <a:r>
              <a:rPr lang="en-US" sz="2000" kern="0" dirty="0" smtClean="0"/>
              <a:t>, reciprocal, </a:t>
            </a:r>
            <a:r>
              <a:rPr lang="en-US" sz="2000" kern="0" dirty="0" err="1" smtClean="0"/>
              <a:t>shiftedloglogistic</a:t>
            </a:r>
            <a:r>
              <a:rPr lang="en-US" sz="2000" kern="0" dirty="0" smtClean="0"/>
              <a:t>, </a:t>
            </a:r>
            <a:r>
              <a:rPr lang="en-US" sz="2000" kern="0" dirty="0" err="1" smtClean="0"/>
              <a:t>skewnormal</a:t>
            </a:r>
            <a:r>
              <a:rPr lang="en-US" sz="2000" kern="0" dirty="0" smtClean="0"/>
              <a:t> (SN), student, trapezoidal, triangular (T), uniform (U), </a:t>
            </a:r>
            <a:r>
              <a:rPr lang="en-US" sz="2000" kern="0" dirty="0" err="1" smtClean="0"/>
              <a:t>weibull</a:t>
            </a:r>
            <a:endParaRPr 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69985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libraries </a:t>
            </a:r>
            <a:r>
              <a:rPr lang="en-US" i="1" dirty="0" smtClean="0"/>
              <a:t>don’t</a:t>
            </a:r>
            <a:r>
              <a:rPr lang="en-US" dirty="0" smtClean="0"/>
              <a:t> work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loading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pba.r</a:t>
            </a:r>
            <a:r>
              <a:rPr lang="en-US" dirty="0" smtClean="0"/>
              <a:t>, the functions of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sra.r</a:t>
            </a:r>
            <a:r>
              <a:rPr lang="en-US" dirty="0" smtClean="0"/>
              <a:t> will no longer work as they did before</a:t>
            </a:r>
          </a:p>
          <a:p>
            <a:pPr lvl="6"/>
            <a:endParaRPr lang="en-US" dirty="0"/>
          </a:p>
          <a:p>
            <a:r>
              <a:rPr lang="en-US" dirty="0"/>
              <a:t>After loading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sra.r</a:t>
            </a:r>
            <a:r>
              <a:rPr lang="en-US" dirty="0"/>
              <a:t>, the functions of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pba.r</a:t>
            </a:r>
            <a:r>
              <a:rPr lang="en-US" dirty="0" smtClean="0"/>
              <a:t> </a:t>
            </a:r>
            <a:r>
              <a:rPr lang="en-US" dirty="0"/>
              <a:t>will no longer work as they did before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6350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1143000"/>
          </a:xfrm>
        </p:spPr>
        <p:txBody>
          <a:bodyPr/>
          <a:lstStyle/>
          <a:p>
            <a:r>
              <a:rPr lang="en-US" dirty="0" smtClean="0"/>
              <a:t>Cheat sheet for R 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86600" y="1543050"/>
            <a:ext cx="2514600" cy="4114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 err="1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pba.r</a:t>
            </a:r>
            <a:endParaRPr lang="en-US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sz="2000" dirty="0" smtClean="0">
                <a:solidFill>
                  <a:srgbClr val="0000CC"/>
                </a:solidFill>
              </a:rPr>
              <a:t>normal, etc.</a:t>
            </a:r>
          </a:p>
          <a:p>
            <a:pPr marL="457200" lvl="1" indent="0">
              <a:buNone/>
            </a:pPr>
            <a:r>
              <a:rPr lang="en-US" sz="2000" dirty="0" smtClean="0">
                <a:solidFill>
                  <a:srgbClr val="0000CC"/>
                </a:solidFill>
              </a:rPr>
              <a:t>histogram</a:t>
            </a:r>
          </a:p>
          <a:p>
            <a:pPr marL="457200" lvl="1" indent="0">
              <a:buNone/>
            </a:pPr>
            <a:r>
              <a:rPr lang="en-US" sz="2000" dirty="0" smtClean="0">
                <a:solidFill>
                  <a:srgbClr val="0000CC"/>
                </a:solidFill>
              </a:rPr>
              <a:t>quantiles</a:t>
            </a:r>
          </a:p>
          <a:p>
            <a:pPr marL="457200" lvl="1" indent="0">
              <a:buNone/>
            </a:pPr>
            <a:r>
              <a:rPr lang="en-US" sz="2000" dirty="0" err="1" smtClean="0">
                <a:solidFill>
                  <a:srgbClr val="0000CC"/>
                </a:solidFill>
              </a:rPr>
              <a:t>pointlist</a:t>
            </a:r>
            <a:endParaRPr lang="en-US" sz="2000" dirty="0" smtClean="0">
              <a:solidFill>
                <a:srgbClr val="0000CC"/>
              </a:solidFill>
            </a:endParaRPr>
          </a:p>
          <a:p>
            <a:pPr marL="457200" lvl="1" indent="0">
              <a:buNone/>
            </a:pPr>
            <a:r>
              <a:rPr lang="en-US" sz="2000" dirty="0" smtClean="0">
                <a:solidFill>
                  <a:srgbClr val="0000CC"/>
                </a:solidFill>
              </a:rPr>
              <a:t>MM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&lt;tab&gt;&lt;tab&gt;</a:t>
            </a:r>
            <a:endParaRPr lang="en-US" sz="1600" dirty="0" smtClean="0"/>
          </a:p>
          <a:p>
            <a:pPr marL="457200" lvl="1" indent="0">
              <a:buNone/>
            </a:pPr>
            <a:r>
              <a:rPr lang="en-US" sz="2000" dirty="0" smtClean="0">
                <a:solidFill>
                  <a:srgbClr val="0000CC"/>
                </a:solidFill>
              </a:rPr>
              <a:t>ME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&lt;tab&gt;&lt;tab&gt;</a:t>
            </a:r>
            <a:endParaRPr lang="en-US" sz="1600" dirty="0" smtClean="0"/>
          </a:p>
          <a:p>
            <a:pPr marL="457200" lvl="1" indent="0">
              <a:buNone/>
            </a:pPr>
            <a:r>
              <a:rPr lang="en-US" sz="2000" dirty="0" smtClean="0">
                <a:solidFill>
                  <a:srgbClr val="0000CC"/>
                </a:solidFill>
              </a:rPr>
              <a:t>ML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&lt;tab&gt;&lt;tab&gt;</a:t>
            </a:r>
          </a:p>
          <a:p>
            <a:pPr marL="457200" lvl="1" indent="0">
              <a:buNone/>
            </a:pPr>
            <a:r>
              <a:rPr lang="en-US" sz="2000" dirty="0" smtClean="0">
                <a:solidFill>
                  <a:srgbClr val="0000CC"/>
                </a:solidFill>
              </a:rPr>
              <a:t>CB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&lt;tab&gt;&lt;tab&gt;</a:t>
            </a:r>
          </a:p>
          <a:p>
            <a:pPr marL="457200" lvl="1" indent="0">
              <a:buNone/>
            </a:pPr>
            <a:r>
              <a:rPr lang="en-US" sz="2000" dirty="0" smtClean="0">
                <a:solidFill>
                  <a:srgbClr val="0000CC"/>
                </a:solidFill>
              </a:rPr>
              <a:t>NV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&lt;tab&gt;&lt;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tab&gt;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04800" y="4057650"/>
            <a:ext cx="7105650" cy="173355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2000" b="1" dirty="0">
                <a:solidFill>
                  <a:srgbClr val="CC0099"/>
                </a:solidFill>
              </a:rPr>
              <a:t>Supported named </a:t>
            </a:r>
            <a:r>
              <a:rPr lang="en-US" sz="2000" b="1" dirty="0" smtClean="0">
                <a:solidFill>
                  <a:srgbClr val="CC0099"/>
                </a:solidFill>
              </a:rPr>
              <a:t>distributions</a:t>
            </a:r>
          </a:p>
          <a:p>
            <a:pPr marL="0" indent="0">
              <a:buFontTx/>
              <a:buNone/>
            </a:pPr>
            <a:r>
              <a:rPr lang="en-US" sz="1400" kern="0" dirty="0" err="1" smtClean="0">
                <a:solidFill>
                  <a:srgbClr val="CC0099"/>
                </a:solidFill>
              </a:rPr>
              <a:t>bernoulli</a:t>
            </a:r>
            <a:r>
              <a:rPr lang="en-US" sz="1400" kern="0" dirty="0" smtClean="0">
                <a:solidFill>
                  <a:srgbClr val="CC0099"/>
                </a:solidFill>
              </a:rPr>
              <a:t>, beta, binomial, </a:t>
            </a:r>
            <a:r>
              <a:rPr lang="en-US" sz="1400" kern="0" dirty="0" err="1" smtClean="0">
                <a:solidFill>
                  <a:srgbClr val="CC0099"/>
                </a:solidFill>
              </a:rPr>
              <a:t>cauchy</a:t>
            </a:r>
            <a:r>
              <a:rPr lang="en-US" sz="1400" kern="0" dirty="0" smtClean="0">
                <a:solidFill>
                  <a:srgbClr val="CC0099"/>
                </a:solidFill>
              </a:rPr>
              <a:t>, chi, </a:t>
            </a:r>
            <a:r>
              <a:rPr lang="en-US" sz="1400" kern="0" dirty="0" err="1" smtClean="0">
                <a:solidFill>
                  <a:srgbClr val="CC0099"/>
                </a:solidFill>
              </a:rPr>
              <a:t>chisquared</a:t>
            </a:r>
            <a:r>
              <a:rPr lang="en-US" sz="1400" kern="0" dirty="0" smtClean="0">
                <a:solidFill>
                  <a:srgbClr val="CC0099"/>
                </a:solidFill>
              </a:rPr>
              <a:t>, delta, </a:t>
            </a:r>
            <a:r>
              <a:rPr lang="en-US" sz="1400" kern="0" dirty="0" err="1" smtClean="0">
                <a:solidFill>
                  <a:srgbClr val="CC0099"/>
                </a:solidFill>
              </a:rPr>
              <a:t>dirac</a:t>
            </a:r>
            <a:r>
              <a:rPr lang="en-US" sz="1400" kern="0" dirty="0" smtClean="0">
                <a:solidFill>
                  <a:srgbClr val="CC0099"/>
                </a:solidFill>
              </a:rPr>
              <a:t>, </a:t>
            </a:r>
            <a:r>
              <a:rPr lang="en-US" sz="1400" kern="0" dirty="0" err="1" smtClean="0">
                <a:solidFill>
                  <a:srgbClr val="CC0099"/>
                </a:solidFill>
              </a:rPr>
              <a:t>discreteuniform</a:t>
            </a:r>
            <a:r>
              <a:rPr lang="en-US" sz="1400" kern="0" dirty="0" smtClean="0">
                <a:solidFill>
                  <a:srgbClr val="CC0099"/>
                </a:solidFill>
              </a:rPr>
              <a:t>, exponential, </a:t>
            </a:r>
            <a:r>
              <a:rPr lang="en-US" sz="1400" kern="0" dirty="0" err="1" smtClean="0">
                <a:solidFill>
                  <a:srgbClr val="CC0099"/>
                </a:solidFill>
              </a:rPr>
              <a:t>exponentialpower</a:t>
            </a:r>
            <a:r>
              <a:rPr lang="en-US" sz="1400" kern="0" dirty="0" smtClean="0">
                <a:solidFill>
                  <a:srgbClr val="CC0099"/>
                </a:solidFill>
              </a:rPr>
              <a:t>, </a:t>
            </a:r>
            <a:r>
              <a:rPr lang="en-US" sz="1400" kern="0" dirty="0" err="1" smtClean="0">
                <a:solidFill>
                  <a:srgbClr val="CC0099"/>
                </a:solidFill>
              </a:rPr>
              <a:t>extremevalue</a:t>
            </a:r>
            <a:r>
              <a:rPr lang="en-US" sz="1400" kern="0" dirty="0" smtClean="0">
                <a:solidFill>
                  <a:srgbClr val="CC0099"/>
                </a:solidFill>
              </a:rPr>
              <a:t>, f, </a:t>
            </a:r>
            <a:r>
              <a:rPr lang="en-US" sz="1400" kern="0" dirty="0" err="1" smtClean="0">
                <a:solidFill>
                  <a:srgbClr val="CC0099"/>
                </a:solidFill>
              </a:rPr>
              <a:t>fishersnedecor</a:t>
            </a:r>
            <a:r>
              <a:rPr lang="en-US" sz="1400" kern="0" dirty="0" smtClean="0">
                <a:solidFill>
                  <a:srgbClr val="CC0099"/>
                </a:solidFill>
              </a:rPr>
              <a:t>, </a:t>
            </a:r>
            <a:r>
              <a:rPr lang="en-US" sz="1400" kern="0" dirty="0" err="1" smtClean="0">
                <a:solidFill>
                  <a:srgbClr val="CC0099"/>
                </a:solidFill>
              </a:rPr>
              <a:t>fishertippett</a:t>
            </a:r>
            <a:r>
              <a:rPr lang="en-US" sz="1400" kern="0" dirty="0" smtClean="0">
                <a:solidFill>
                  <a:srgbClr val="CC0099"/>
                </a:solidFill>
              </a:rPr>
              <a:t>, </a:t>
            </a:r>
            <a:r>
              <a:rPr lang="en-US" sz="1400" kern="0" dirty="0" err="1" smtClean="0">
                <a:solidFill>
                  <a:srgbClr val="CC0099"/>
                </a:solidFill>
              </a:rPr>
              <a:t>fisk</a:t>
            </a:r>
            <a:r>
              <a:rPr lang="en-US" sz="1400" kern="0" dirty="0" smtClean="0">
                <a:solidFill>
                  <a:srgbClr val="CC0099"/>
                </a:solidFill>
              </a:rPr>
              <a:t>, </a:t>
            </a:r>
            <a:r>
              <a:rPr lang="en-US" sz="1400" kern="0" dirty="0" err="1" smtClean="0">
                <a:solidFill>
                  <a:srgbClr val="CC0099"/>
                </a:solidFill>
              </a:rPr>
              <a:t>frechet</a:t>
            </a:r>
            <a:r>
              <a:rPr lang="en-US" sz="1400" kern="0" dirty="0" smtClean="0">
                <a:solidFill>
                  <a:srgbClr val="CC0099"/>
                </a:solidFill>
              </a:rPr>
              <a:t>, gamma, </a:t>
            </a:r>
            <a:r>
              <a:rPr lang="en-US" sz="1400" kern="0" dirty="0" err="1" smtClean="0">
                <a:solidFill>
                  <a:srgbClr val="CC0099"/>
                </a:solidFill>
              </a:rPr>
              <a:t>gaussian</a:t>
            </a:r>
            <a:r>
              <a:rPr lang="en-US" sz="1400" kern="0" dirty="0" smtClean="0">
                <a:solidFill>
                  <a:srgbClr val="CC0099"/>
                </a:solidFill>
              </a:rPr>
              <a:t>, geometric, </a:t>
            </a:r>
            <a:r>
              <a:rPr lang="en-US" sz="1400" kern="0" dirty="0" err="1" smtClean="0">
                <a:solidFill>
                  <a:srgbClr val="CC0099"/>
                </a:solidFill>
              </a:rPr>
              <a:t>generalizedextremevalue</a:t>
            </a:r>
            <a:r>
              <a:rPr lang="en-US" sz="1400" kern="0" dirty="0" smtClean="0">
                <a:solidFill>
                  <a:srgbClr val="CC0099"/>
                </a:solidFill>
              </a:rPr>
              <a:t>, </a:t>
            </a:r>
            <a:r>
              <a:rPr lang="en-US" sz="1400" kern="0" dirty="0" err="1" smtClean="0">
                <a:solidFill>
                  <a:srgbClr val="CC0099"/>
                </a:solidFill>
              </a:rPr>
              <a:t>generalizedpareto</a:t>
            </a:r>
            <a:r>
              <a:rPr lang="en-US" sz="1400" kern="0" dirty="0" smtClean="0">
                <a:solidFill>
                  <a:srgbClr val="CC0099"/>
                </a:solidFill>
              </a:rPr>
              <a:t>, </a:t>
            </a:r>
            <a:r>
              <a:rPr lang="en-US" sz="1400" kern="0" dirty="0" err="1" smtClean="0">
                <a:solidFill>
                  <a:srgbClr val="CC0099"/>
                </a:solidFill>
              </a:rPr>
              <a:t>gumbel</a:t>
            </a:r>
            <a:r>
              <a:rPr lang="en-US" sz="1400" kern="0" dirty="0" smtClean="0">
                <a:solidFill>
                  <a:srgbClr val="CC0099"/>
                </a:solidFill>
              </a:rPr>
              <a:t>, histogram, </a:t>
            </a:r>
            <a:r>
              <a:rPr lang="en-US" sz="1400" kern="0" dirty="0" err="1" smtClean="0">
                <a:solidFill>
                  <a:srgbClr val="CC0099"/>
                </a:solidFill>
              </a:rPr>
              <a:t>inversegamma</a:t>
            </a:r>
            <a:r>
              <a:rPr lang="en-US" sz="1400" kern="0" dirty="0" smtClean="0">
                <a:solidFill>
                  <a:srgbClr val="CC0099"/>
                </a:solidFill>
              </a:rPr>
              <a:t>, </a:t>
            </a:r>
            <a:r>
              <a:rPr lang="en-US" sz="1400" kern="0" dirty="0" err="1" smtClean="0">
                <a:solidFill>
                  <a:srgbClr val="CC0099"/>
                </a:solidFill>
              </a:rPr>
              <a:t>laplace</a:t>
            </a:r>
            <a:r>
              <a:rPr lang="en-US" sz="1400" kern="0" dirty="0" smtClean="0">
                <a:solidFill>
                  <a:srgbClr val="CC0099"/>
                </a:solidFill>
              </a:rPr>
              <a:t>, logistic, </a:t>
            </a:r>
            <a:r>
              <a:rPr lang="en-US" sz="1400" kern="0" dirty="0" err="1" smtClean="0">
                <a:solidFill>
                  <a:srgbClr val="CC0099"/>
                </a:solidFill>
              </a:rPr>
              <a:t>loglogistic</a:t>
            </a:r>
            <a:r>
              <a:rPr lang="en-US" sz="1400" kern="0" dirty="0" smtClean="0">
                <a:solidFill>
                  <a:srgbClr val="CC0099"/>
                </a:solidFill>
              </a:rPr>
              <a:t>, lognormal, </a:t>
            </a:r>
            <a:r>
              <a:rPr lang="en-US" sz="1400" kern="0" dirty="0" err="1" smtClean="0">
                <a:solidFill>
                  <a:srgbClr val="CC0099"/>
                </a:solidFill>
              </a:rPr>
              <a:t>logtriangular</a:t>
            </a:r>
            <a:r>
              <a:rPr lang="en-US" sz="1400" kern="0" dirty="0" smtClean="0">
                <a:solidFill>
                  <a:srgbClr val="CC0099"/>
                </a:solidFill>
              </a:rPr>
              <a:t>, </a:t>
            </a:r>
            <a:r>
              <a:rPr lang="en-US" sz="1400" kern="0" dirty="0" err="1" smtClean="0">
                <a:solidFill>
                  <a:srgbClr val="CC0099"/>
                </a:solidFill>
              </a:rPr>
              <a:t>loguniform</a:t>
            </a:r>
            <a:r>
              <a:rPr lang="en-US" sz="1400" kern="0" dirty="0" smtClean="0">
                <a:solidFill>
                  <a:srgbClr val="CC0099"/>
                </a:solidFill>
              </a:rPr>
              <a:t>, </a:t>
            </a:r>
            <a:r>
              <a:rPr lang="en-US" sz="1400" kern="0" dirty="0" err="1" smtClean="0">
                <a:solidFill>
                  <a:srgbClr val="CC0099"/>
                </a:solidFill>
              </a:rPr>
              <a:t>negativebinomial</a:t>
            </a:r>
            <a:r>
              <a:rPr lang="en-US" sz="1400" kern="0" dirty="0" smtClean="0">
                <a:solidFill>
                  <a:srgbClr val="CC0099"/>
                </a:solidFill>
              </a:rPr>
              <a:t>, normal, </a:t>
            </a:r>
            <a:r>
              <a:rPr lang="en-US" sz="1400" kern="0" dirty="0" err="1" smtClean="0">
                <a:solidFill>
                  <a:srgbClr val="CC0099"/>
                </a:solidFill>
              </a:rPr>
              <a:t>pareto</a:t>
            </a:r>
            <a:r>
              <a:rPr lang="en-US" sz="1400" kern="0" dirty="0" smtClean="0">
                <a:solidFill>
                  <a:srgbClr val="CC0099"/>
                </a:solidFill>
              </a:rPr>
              <a:t>, pascal, </a:t>
            </a:r>
            <a:r>
              <a:rPr lang="en-US" sz="1400" kern="0" dirty="0" err="1" smtClean="0">
                <a:solidFill>
                  <a:srgbClr val="CC0099"/>
                </a:solidFill>
              </a:rPr>
              <a:t>powerfunction</a:t>
            </a:r>
            <a:r>
              <a:rPr lang="en-US" sz="1400" kern="0" dirty="0" smtClean="0">
                <a:solidFill>
                  <a:srgbClr val="CC0099"/>
                </a:solidFill>
              </a:rPr>
              <a:t>, </a:t>
            </a:r>
            <a:r>
              <a:rPr lang="en-US" sz="1400" kern="0" dirty="0" err="1" smtClean="0">
                <a:solidFill>
                  <a:srgbClr val="CC0099"/>
                </a:solidFill>
              </a:rPr>
              <a:t>poisson</a:t>
            </a:r>
            <a:r>
              <a:rPr lang="en-US" sz="1400" kern="0" dirty="0" smtClean="0">
                <a:solidFill>
                  <a:srgbClr val="CC0099"/>
                </a:solidFill>
              </a:rPr>
              <a:t>, quantiles, </a:t>
            </a:r>
            <a:r>
              <a:rPr lang="en-US" sz="1400" kern="0" dirty="0" err="1" smtClean="0">
                <a:solidFill>
                  <a:srgbClr val="CC0099"/>
                </a:solidFill>
              </a:rPr>
              <a:t>rayleigh</a:t>
            </a:r>
            <a:r>
              <a:rPr lang="en-US" sz="1400" kern="0" dirty="0" smtClean="0">
                <a:solidFill>
                  <a:srgbClr val="CC0099"/>
                </a:solidFill>
              </a:rPr>
              <a:t>, reciprocal, </a:t>
            </a:r>
            <a:r>
              <a:rPr lang="en-US" sz="1400" kern="0" dirty="0" err="1" smtClean="0">
                <a:solidFill>
                  <a:srgbClr val="CC0099"/>
                </a:solidFill>
              </a:rPr>
              <a:t>shiftedloglogistic</a:t>
            </a:r>
            <a:r>
              <a:rPr lang="en-US" sz="1400" kern="0" dirty="0" smtClean="0">
                <a:solidFill>
                  <a:srgbClr val="CC0099"/>
                </a:solidFill>
              </a:rPr>
              <a:t>, </a:t>
            </a:r>
            <a:r>
              <a:rPr lang="en-US" sz="1400" kern="0" dirty="0" err="1" smtClean="0">
                <a:solidFill>
                  <a:srgbClr val="CC0099"/>
                </a:solidFill>
              </a:rPr>
              <a:t>skewnormal</a:t>
            </a:r>
            <a:r>
              <a:rPr lang="en-US" sz="1400" kern="0" dirty="0" smtClean="0">
                <a:solidFill>
                  <a:srgbClr val="CC0099"/>
                </a:solidFill>
              </a:rPr>
              <a:t>, student, trapezoidal, triangular, uniform, Weibull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486400" y="1524000"/>
            <a:ext cx="25908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kern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kern="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sra.r</a:t>
            </a:r>
            <a:endParaRPr lang="en-US" kern="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sz="2000" kern="0" dirty="0" smtClean="0">
                <a:solidFill>
                  <a:srgbClr val="FF0000"/>
                </a:solidFill>
              </a:rPr>
              <a:t>normal, etc.</a:t>
            </a:r>
          </a:p>
          <a:p>
            <a:pPr marL="457200" lvl="1" indent="0">
              <a:buNone/>
            </a:pPr>
            <a:r>
              <a:rPr lang="en-US" sz="2000" kern="0" dirty="0" smtClean="0">
                <a:solidFill>
                  <a:srgbClr val="FF0000"/>
                </a:solidFill>
              </a:rPr>
              <a:t>histogram</a:t>
            </a:r>
          </a:p>
          <a:p>
            <a:pPr marL="457200" lvl="1" indent="0">
              <a:buNone/>
            </a:pPr>
            <a:r>
              <a:rPr lang="en-US" sz="2000" kern="0" dirty="0" smtClean="0">
                <a:solidFill>
                  <a:srgbClr val="FF0000"/>
                </a:solidFill>
              </a:rPr>
              <a:t>quantiles</a:t>
            </a:r>
          </a:p>
          <a:p>
            <a:pPr marL="457200" lvl="1" indent="0">
              <a:buNone/>
            </a:pPr>
            <a:r>
              <a:rPr lang="en-US" sz="2000" kern="0" dirty="0" smtClean="0">
                <a:solidFill>
                  <a:srgbClr val="FF0000"/>
                </a:solidFill>
              </a:rPr>
              <a:t>MM</a:t>
            </a:r>
            <a:r>
              <a:rPr lang="en-US" sz="1600" kern="0" dirty="0" smtClean="0">
                <a:solidFill>
                  <a:schemeClr val="bg1">
                    <a:lumMod val="50000"/>
                  </a:schemeClr>
                </a:solidFill>
              </a:rPr>
              <a:t>&lt;tab&gt;&lt;tab&gt;</a:t>
            </a:r>
            <a:endParaRPr lang="en-US" sz="1600" kern="0" dirty="0" smtClean="0"/>
          </a:p>
          <a:p>
            <a:pPr marL="457200" lvl="1" indent="0">
              <a:buNone/>
            </a:pPr>
            <a:r>
              <a:rPr lang="en-US" sz="2000" kern="0" dirty="0" smtClean="0">
                <a:solidFill>
                  <a:srgbClr val="FF0000"/>
                </a:solidFill>
              </a:rPr>
              <a:t>ME</a:t>
            </a:r>
            <a:r>
              <a:rPr lang="en-US" sz="1600" kern="0" dirty="0" smtClean="0">
                <a:solidFill>
                  <a:schemeClr val="bg1">
                    <a:lumMod val="50000"/>
                  </a:schemeClr>
                </a:solidFill>
              </a:rPr>
              <a:t>&lt;tab&gt;&lt;tab&gt;</a:t>
            </a:r>
            <a:endParaRPr lang="en-US" sz="1600" kern="0" dirty="0" smtClean="0"/>
          </a:p>
          <a:p>
            <a:pPr marL="457200" lvl="1" indent="0">
              <a:buNone/>
            </a:pPr>
            <a:r>
              <a:rPr lang="en-US" sz="2000" kern="0" dirty="0" smtClean="0">
                <a:solidFill>
                  <a:srgbClr val="FF0000"/>
                </a:solidFill>
              </a:rPr>
              <a:t>ML</a:t>
            </a:r>
            <a:r>
              <a:rPr lang="en-US" sz="1600" kern="0" dirty="0" smtClean="0">
                <a:solidFill>
                  <a:schemeClr val="bg1">
                    <a:lumMod val="50000"/>
                  </a:schemeClr>
                </a:solidFill>
              </a:rPr>
              <a:t>&lt;tab&gt;&lt;tab&gt;</a:t>
            </a:r>
          </a:p>
          <a:p>
            <a:endParaRPr lang="en-US" sz="2400" kern="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kern="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71475" y="1600200"/>
            <a:ext cx="4914900" cy="253365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 smtClean="0">
                <a:solidFill>
                  <a:srgbClr val="CC0099"/>
                </a:solidFill>
              </a:rPr>
              <a:t>plot, lines, show, summary</a:t>
            </a:r>
          </a:p>
          <a:p>
            <a:r>
              <a:rPr lang="en-US" sz="2000" kern="0" dirty="0" smtClean="0">
                <a:solidFill>
                  <a:srgbClr val="CC0099"/>
                </a:solidFill>
              </a:rPr>
              <a:t>mean, </a:t>
            </a:r>
            <a:r>
              <a:rPr lang="en-US" sz="2000" kern="0" dirty="0" err="1" smtClean="0">
                <a:solidFill>
                  <a:srgbClr val="CC0099"/>
                </a:solidFill>
              </a:rPr>
              <a:t>sd</a:t>
            </a:r>
            <a:r>
              <a:rPr lang="en-US" sz="2000" kern="0" dirty="0" smtClean="0">
                <a:solidFill>
                  <a:srgbClr val="CC0099"/>
                </a:solidFill>
              </a:rPr>
              <a:t>, </a:t>
            </a:r>
            <a:r>
              <a:rPr lang="en-US" sz="2000" kern="0" dirty="0" err="1" smtClean="0">
                <a:solidFill>
                  <a:srgbClr val="CC0099"/>
                </a:solidFill>
              </a:rPr>
              <a:t>var</a:t>
            </a:r>
            <a:r>
              <a:rPr lang="en-US" sz="2000" kern="0" dirty="0" smtClean="0">
                <a:solidFill>
                  <a:srgbClr val="CC0099"/>
                </a:solidFill>
              </a:rPr>
              <a:t>, median, quantile, left, right, </a:t>
            </a:r>
            <a:r>
              <a:rPr lang="en-US" sz="2000" kern="0" dirty="0" err="1" smtClean="0">
                <a:solidFill>
                  <a:srgbClr val="CC0099"/>
                </a:solidFill>
              </a:rPr>
              <a:t>prob</a:t>
            </a:r>
            <a:r>
              <a:rPr lang="en-US" sz="2000" kern="0" dirty="0" smtClean="0">
                <a:solidFill>
                  <a:srgbClr val="CC0099"/>
                </a:solidFill>
              </a:rPr>
              <a:t>, cut, percentile, </a:t>
            </a:r>
            <a:r>
              <a:rPr lang="en-US" sz="2000" kern="0" dirty="0" err="1" smtClean="0">
                <a:solidFill>
                  <a:srgbClr val="CC0099"/>
                </a:solidFill>
              </a:rPr>
              <a:t>iqr</a:t>
            </a:r>
            <a:r>
              <a:rPr lang="en-US" sz="2000" kern="0" dirty="0" smtClean="0">
                <a:solidFill>
                  <a:srgbClr val="CC0099"/>
                </a:solidFill>
              </a:rPr>
              <a:t>, random, range</a:t>
            </a:r>
          </a:p>
          <a:p>
            <a:r>
              <a:rPr lang="en-US" sz="2000" kern="0" dirty="0" err="1" smtClean="0">
                <a:solidFill>
                  <a:srgbClr val="CC0099"/>
                </a:solidFill>
              </a:rPr>
              <a:t>exp</a:t>
            </a:r>
            <a:r>
              <a:rPr lang="en-US" sz="2000" kern="0" dirty="0" smtClean="0">
                <a:solidFill>
                  <a:srgbClr val="CC0099"/>
                </a:solidFill>
              </a:rPr>
              <a:t>, log, </a:t>
            </a:r>
            <a:r>
              <a:rPr lang="en-US" sz="2000" kern="0" dirty="0" err="1" smtClean="0">
                <a:solidFill>
                  <a:srgbClr val="CC0099"/>
                </a:solidFill>
              </a:rPr>
              <a:t>sqrt</a:t>
            </a:r>
            <a:r>
              <a:rPr lang="en-US" sz="2000" kern="0" dirty="0" smtClean="0">
                <a:solidFill>
                  <a:srgbClr val="CC0099"/>
                </a:solidFill>
              </a:rPr>
              <a:t>, abs, round, </a:t>
            </a:r>
            <a:r>
              <a:rPr lang="en-US" sz="2000" kern="0" dirty="0" err="1" smtClean="0">
                <a:solidFill>
                  <a:srgbClr val="CC0099"/>
                </a:solidFill>
              </a:rPr>
              <a:t>trunc</a:t>
            </a:r>
            <a:r>
              <a:rPr lang="en-US" sz="2000" kern="0" dirty="0" smtClean="0">
                <a:solidFill>
                  <a:srgbClr val="CC0099"/>
                </a:solidFill>
              </a:rPr>
              <a:t>, ceiling, floor, sign, sin, cos, tan, </a:t>
            </a:r>
            <a:r>
              <a:rPr lang="en-US" sz="2000" kern="0" dirty="0" err="1" smtClean="0">
                <a:solidFill>
                  <a:srgbClr val="CC0099"/>
                </a:solidFill>
              </a:rPr>
              <a:t>asin</a:t>
            </a:r>
            <a:r>
              <a:rPr lang="en-US" sz="2000" kern="0" dirty="0" smtClean="0">
                <a:solidFill>
                  <a:srgbClr val="CC0099"/>
                </a:solidFill>
              </a:rPr>
              <a:t>, </a:t>
            </a:r>
            <a:r>
              <a:rPr lang="en-US" sz="2000" kern="0" dirty="0" err="1" smtClean="0">
                <a:solidFill>
                  <a:srgbClr val="CC0099"/>
                </a:solidFill>
              </a:rPr>
              <a:t>acos</a:t>
            </a:r>
            <a:r>
              <a:rPr lang="en-US" sz="2000" kern="0" dirty="0" smtClean="0">
                <a:solidFill>
                  <a:srgbClr val="CC0099"/>
                </a:solidFill>
              </a:rPr>
              <a:t>, </a:t>
            </a:r>
            <a:r>
              <a:rPr lang="en-US" sz="2000" kern="0" dirty="0" err="1" smtClean="0">
                <a:solidFill>
                  <a:srgbClr val="CC0099"/>
                </a:solidFill>
              </a:rPr>
              <a:t>atan</a:t>
            </a:r>
            <a:r>
              <a:rPr lang="en-US" sz="2000" kern="0" dirty="0" smtClean="0">
                <a:solidFill>
                  <a:srgbClr val="CC0099"/>
                </a:solidFill>
              </a:rPr>
              <a:t>, atan2, reciprocate, negate, +, -, *, /, </a:t>
            </a:r>
            <a:r>
              <a:rPr lang="en-US" sz="2000" kern="0" dirty="0" err="1" smtClean="0">
                <a:solidFill>
                  <a:srgbClr val="CC0099"/>
                </a:solidFill>
              </a:rPr>
              <a:t>pmin</a:t>
            </a:r>
            <a:r>
              <a:rPr lang="en-US" sz="2000" kern="0" dirty="0" smtClean="0">
                <a:solidFill>
                  <a:srgbClr val="CC0099"/>
                </a:solidFill>
              </a:rPr>
              <a:t>, </a:t>
            </a:r>
            <a:r>
              <a:rPr lang="en-US" sz="2000" kern="0" dirty="0" err="1" smtClean="0">
                <a:solidFill>
                  <a:srgbClr val="CC0099"/>
                </a:solidFill>
              </a:rPr>
              <a:t>pmax</a:t>
            </a:r>
            <a:r>
              <a:rPr lang="en-US" sz="2000" kern="0" dirty="0" smtClean="0">
                <a:solidFill>
                  <a:srgbClr val="CC0099"/>
                </a:solidFill>
              </a:rPr>
              <a:t>, ^, and, or, not, mixture, </a:t>
            </a:r>
            <a:r>
              <a:rPr lang="en-US" sz="2000" kern="0" dirty="0" err="1" smtClean="0">
                <a:solidFill>
                  <a:srgbClr val="CC0099"/>
                </a:solidFill>
              </a:rPr>
              <a:t>smin</a:t>
            </a:r>
            <a:r>
              <a:rPr lang="en-US" sz="2000" kern="0" dirty="0" smtClean="0">
                <a:solidFill>
                  <a:srgbClr val="CC0099"/>
                </a:solidFill>
              </a:rPr>
              <a:t>, </a:t>
            </a:r>
            <a:r>
              <a:rPr lang="en-US" sz="2000" kern="0" dirty="0" err="1" smtClean="0">
                <a:solidFill>
                  <a:srgbClr val="CC0099"/>
                </a:solidFill>
              </a:rPr>
              <a:t>smax</a:t>
            </a:r>
            <a:endParaRPr lang="en-US" sz="2000" kern="0" dirty="0" smtClean="0">
              <a:solidFill>
                <a:srgbClr val="CC0099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304800" y="5810250"/>
            <a:ext cx="8782050" cy="93345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1200"/>
              </a:spcBef>
              <a:buFontTx/>
              <a:buNone/>
            </a:pPr>
            <a:r>
              <a:rPr lang="en-US" sz="2000" b="1" kern="0" dirty="0" smtClean="0">
                <a:solidFill>
                  <a:srgbClr val="0000CC"/>
                </a:solidFill>
              </a:rPr>
              <a:t>Nonparametric p-boxes</a:t>
            </a:r>
          </a:p>
          <a:p>
            <a:pPr marL="0" indent="0">
              <a:lnSpc>
                <a:spcPts val="1200"/>
              </a:lnSpc>
              <a:buFontTx/>
              <a:buNone/>
            </a:pPr>
            <a:r>
              <a:rPr lang="en-US" sz="1400" kern="0" dirty="0" err="1" smtClean="0">
                <a:solidFill>
                  <a:srgbClr val="0000CC"/>
                </a:solidFill>
              </a:rPr>
              <a:t>maxmean</a:t>
            </a:r>
            <a:r>
              <a:rPr lang="en-US" sz="1400" kern="0" dirty="0">
                <a:solidFill>
                  <a:srgbClr val="0000CC"/>
                </a:solidFill>
              </a:rPr>
              <a:t>, </a:t>
            </a:r>
            <a:r>
              <a:rPr lang="en-US" sz="1400" kern="0" dirty="0" err="1">
                <a:solidFill>
                  <a:srgbClr val="0000CC"/>
                </a:solidFill>
              </a:rPr>
              <a:t>minmax</a:t>
            </a:r>
            <a:r>
              <a:rPr lang="en-US" sz="1400" kern="0" dirty="0">
                <a:solidFill>
                  <a:srgbClr val="0000CC"/>
                </a:solidFill>
              </a:rPr>
              <a:t>, </a:t>
            </a:r>
            <a:r>
              <a:rPr lang="en-US" sz="1400" kern="0" dirty="0" err="1" smtClean="0">
                <a:solidFill>
                  <a:srgbClr val="0000CC"/>
                </a:solidFill>
              </a:rPr>
              <a:t>minmaxmean</a:t>
            </a:r>
            <a:r>
              <a:rPr lang="en-US" sz="1400" kern="0" dirty="0">
                <a:solidFill>
                  <a:srgbClr val="0000CC"/>
                </a:solidFill>
              </a:rPr>
              <a:t>, </a:t>
            </a:r>
            <a:r>
              <a:rPr lang="en-US" sz="1400" kern="0" dirty="0" err="1">
                <a:solidFill>
                  <a:srgbClr val="0000CC"/>
                </a:solidFill>
              </a:rPr>
              <a:t>minmean</a:t>
            </a:r>
            <a:r>
              <a:rPr lang="en-US" sz="1400" kern="0" dirty="0">
                <a:solidFill>
                  <a:srgbClr val="0000CC"/>
                </a:solidFill>
              </a:rPr>
              <a:t>, </a:t>
            </a:r>
            <a:r>
              <a:rPr lang="en-US" sz="1400" kern="0" dirty="0" err="1">
                <a:solidFill>
                  <a:srgbClr val="0000CC"/>
                </a:solidFill>
              </a:rPr>
              <a:t>meanstd</a:t>
            </a:r>
            <a:r>
              <a:rPr lang="en-US" sz="1400" kern="0" dirty="0">
                <a:solidFill>
                  <a:srgbClr val="0000CC"/>
                </a:solidFill>
              </a:rPr>
              <a:t>, </a:t>
            </a:r>
            <a:r>
              <a:rPr lang="en-US" sz="1400" kern="0" dirty="0" err="1">
                <a:solidFill>
                  <a:srgbClr val="0000CC"/>
                </a:solidFill>
              </a:rPr>
              <a:t>meanvar</a:t>
            </a:r>
            <a:r>
              <a:rPr lang="en-US" sz="1400" kern="0" dirty="0">
                <a:solidFill>
                  <a:srgbClr val="0000CC"/>
                </a:solidFill>
              </a:rPr>
              <a:t>, </a:t>
            </a:r>
            <a:r>
              <a:rPr lang="en-US" sz="1400" kern="0" dirty="0" err="1">
                <a:solidFill>
                  <a:srgbClr val="0000CC"/>
                </a:solidFill>
              </a:rPr>
              <a:t>minmaxmode</a:t>
            </a:r>
            <a:r>
              <a:rPr lang="en-US" sz="1400" kern="0" dirty="0">
                <a:solidFill>
                  <a:srgbClr val="0000CC"/>
                </a:solidFill>
              </a:rPr>
              <a:t>, </a:t>
            </a:r>
            <a:r>
              <a:rPr lang="en-US" sz="1400" kern="0" dirty="0" err="1">
                <a:solidFill>
                  <a:srgbClr val="0000CC"/>
                </a:solidFill>
              </a:rPr>
              <a:t>minmaxmedian</a:t>
            </a:r>
            <a:r>
              <a:rPr lang="en-US" sz="1400" kern="0" dirty="0">
                <a:solidFill>
                  <a:srgbClr val="0000CC"/>
                </a:solidFill>
              </a:rPr>
              <a:t>, </a:t>
            </a:r>
            <a:r>
              <a:rPr lang="en-US" sz="1400" kern="0" dirty="0" err="1">
                <a:solidFill>
                  <a:srgbClr val="0000CC"/>
                </a:solidFill>
              </a:rPr>
              <a:t>minmaxmedianismode</a:t>
            </a:r>
            <a:r>
              <a:rPr lang="en-US" sz="1400" kern="0" dirty="0">
                <a:solidFill>
                  <a:srgbClr val="0000CC"/>
                </a:solidFill>
              </a:rPr>
              <a:t>, </a:t>
            </a:r>
            <a:r>
              <a:rPr lang="en-US" sz="1400" kern="0" dirty="0" err="1">
                <a:solidFill>
                  <a:srgbClr val="0000CC"/>
                </a:solidFill>
              </a:rPr>
              <a:t>minmaxpercentile</a:t>
            </a:r>
            <a:r>
              <a:rPr lang="en-US" sz="1400" kern="0" dirty="0">
                <a:solidFill>
                  <a:srgbClr val="0000CC"/>
                </a:solidFill>
              </a:rPr>
              <a:t>, </a:t>
            </a:r>
            <a:r>
              <a:rPr lang="en-US" sz="1400" kern="0" dirty="0" err="1">
                <a:solidFill>
                  <a:srgbClr val="0000CC"/>
                </a:solidFill>
              </a:rPr>
              <a:t>minmaxmeanismedian</a:t>
            </a:r>
            <a:r>
              <a:rPr lang="en-US" sz="1400" kern="0" dirty="0">
                <a:solidFill>
                  <a:srgbClr val="0000CC"/>
                </a:solidFill>
              </a:rPr>
              <a:t>, </a:t>
            </a:r>
            <a:r>
              <a:rPr lang="en-US" sz="1400" kern="0" dirty="0" err="1">
                <a:solidFill>
                  <a:srgbClr val="0000CC"/>
                </a:solidFill>
              </a:rPr>
              <a:t>minmaxmeanismode</a:t>
            </a:r>
            <a:r>
              <a:rPr lang="en-US" sz="1400" kern="0" dirty="0">
                <a:solidFill>
                  <a:srgbClr val="0000CC"/>
                </a:solidFill>
              </a:rPr>
              <a:t>, </a:t>
            </a:r>
            <a:r>
              <a:rPr lang="en-US" sz="1400" kern="0" dirty="0" err="1">
                <a:solidFill>
                  <a:srgbClr val="0000CC"/>
                </a:solidFill>
              </a:rPr>
              <a:t>mmms</a:t>
            </a:r>
            <a:r>
              <a:rPr lang="en-US" sz="1400" kern="0" dirty="0">
                <a:solidFill>
                  <a:srgbClr val="0000CC"/>
                </a:solidFill>
              </a:rPr>
              <a:t>, mmmv, </a:t>
            </a:r>
            <a:r>
              <a:rPr lang="en-US" sz="1400" kern="0" dirty="0" err="1">
                <a:solidFill>
                  <a:srgbClr val="0000CC"/>
                </a:solidFill>
              </a:rPr>
              <a:t>posmeanstd</a:t>
            </a:r>
            <a:r>
              <a:rPr lang="en-US" sz="1400" kern="0" dirty="0">
                <a:solidFill>
                  <a:srgbClr val="0000CC"/>
                </a:solidFill>
              </a:rPr>
              <a:t>, </a:t>
            </a:r>
            <a:r>
              <a:rPr lang="en-US" sz="1400" kern="0" dirty="0" err="1">
                <a:solidFill>
                  <a:srgbClr val="0000CC"/>
                </a:solidFill>
              </a:rPr>
              <a:t>symmeanstd</a:t>
            </a:r>
            <a:r>
              <a:rPr lang="en-US" sz="1400" kern="0" dirty="0">
                <a:solidFill>
                  <a:srgbClr val="0000CC"/>
                </a:solidFill>
              </a:rPr>
              <a:t>, </a:t>
            </a:r>
            <a:r>
              <a:rPr lang="en-US" sz="1400" kern="0" dirty="0" err="1">
                <a:solidFill>
                  <a:srgbClr val="0000CC"/>
                </a:solidFill>
              </a:rPr>
              <a:t>uniminmax</a:t>
            </a:r>
            <a:r>
              <a:rPr lang="en-US" sz="1400" kern="0" dirty="0">
                <a:solidFill>
                  <a:srgbClr val="0000CC"/>
                </a:solidFill>
              </a:rPr>
              <a:t>, </a:t>
            </a:r>
            <a:r>
              <a:rPr lang="en-US" sz="1400" kern="0" dirty="0" err="1">
                <a:solidFill>
                  <a:srgbClr val="0000CC"/>
                </a:solidFill>
              </a:rPr>
              <a:t>unimmmv</a:t>
            </a:r>
            <a:r>
              <a:rPr lang="en-US" sz="1400" kern="0" dirty="0">
                <a:solidFill>
                  <a:srgbClr val="0000CC"/>
                </a:solidFill>
              </a:rPr>
              <a:t>, </a:t>
            </a:r>
            <a:r>
              <a:rPr lang="en-US" sz="1400" kern="0" dirty="0" err="1">
                <a:solidFill>
                  <a:srgbClr val="0000CC"/>
                </a:solidFill>
              </a:rPr>
              <a:t>unimmms</a:t>
            </a:r>
            <a:endParaRPr lang="en-US" sz="1400" kern="0" dirty="0">
              <a:solidFill>
                <a:srgbClr val="0000CC"/>
              </a:solidFill>
            </a:endParaRPr>
          </a:p>
          <a:p>
            <a:pPr marL="0" indent="0">
              <a:buFontTx/>
              <a:buNone/>
            </a:pPr>
            <a:endParaRPr lang="en-US" sz="1400" kern="0" dirty="0"/>
          </a:p>
        </p:txBody>
      </p:sp>
    </p:spTree>
    <p:extLst>
      <p:ext uri="{BB962C8B-B14F-4D97-AF65-F5344CB8AC3E}">
        <p14:creationId xmlns:p14="http://schemas.microsoft.com/office/powerpoint/2010/main" val="4422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1143000"/>
          </a:xfrm>
        </p:spPr>
        <p:txBody>
          <a:bodyPr/>
          <a:lstStyle/>
          <a:p>
            <a:r>
              <a:rPr lang="en-US" dirty="0" smtClean="0"/>
              <a:t>Functions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istogram</a:t>
            </a:r>
            <a:r>
              <a:rPr lang="en-US" dirty="0" smtClean="0"/>
              <a:t>,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quantiles</a:t>
            </a:r>
            <a:r>
              <a:rPr lang="en-US" dirty="0" smtClean="0"/>
              <a:t> differ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85800" y="1676400"/>
            <a:ext cx="3810000" cy="4114800"/>
          </a:xfrm>
        </p:spPr>
        <p:txBody>
          <a:bodyPr/>
          <a:lstStyle/>
          <a:p>
            <a:pPr marL="0" indent="0">
              <a:lnSpc>
                <a:spcPts val="2300"/>
              </a:lnSpc>
              <a:buNone/>
            </a:pPr>
            <a:r>
              <a:rPr lang="en-US" sz="24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sra.r</a:t>
            </a:r>
            <a:endParaRPr lang="en-US" sz="24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ts val="2300"/>
              </a:lnSpc>
              <a:buNone/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 = c(0,1,2,4,7,12)</a:t>
            </a:r>
          </a:p>
          <a:p>
            <a:pPr marL="0" indent="0">
              <a:lnSpc>
                <a:spcPts val="2300"/>
              </a:lnSpc>
              <a:buNone/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k = length(d) - 1</a:t>
            </a:r>
          </a:p>
          <a:p>
            <a:pPr marL="0" indent="0">
              <a:lnSpc>
                <a:spcPts val="2300"/>
              </a:lnSpc>
              <a:buNone/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 = 0:k/k</a:t>
            </a:r>
          </a:p>
          <a:p>
            <a:pPr marL="0" indent="0">
              <a:lnSpc>
                <a:spcPts val="2300"/>
              </a:lnSpc>
              <a:buNone/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q = quantiles(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d,p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>
              <a:lnSpc>
                <a:spcPts val="2300"/>
              </a:lnSpc>
              <a:buNone/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 =histogram(d)</a:t>
            </a:r>
          </a:p>
          <a:p>
            <a:pPr marL="0" indent="0">
              <a:lnSpc>
                <a:spcPts val="2300"/>
              </a:lnSpc>
              <a:buNone/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p; blue(h)</a:t>
            </a:r>
          </a:p>
          <a:p>
            <a:pPr marL="0" indent="0">
              <a:lnSpc>
                <a:spcPts val="2300"/>
              </a:lnSpc>
              <a:buNone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ts val="2300"/>
              </a:lnSpc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 =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runif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(10)</a:t>
            </a:r>
          </a:p>
          <a:p>
            <a:pPr marL="0" indent="0">
              <a:lnSpc>
                <a:spcPts val="2300"/>
              </a:lnSpc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ml =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MLlaplace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(x)</a:t>
            </a:r>
          </a:p>
          <a:p>
            <a:pPr marL="0" indent="0">
              <a:lnSpc>
                <a:spcPts val="2300"/>
              </a:lnSpc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mm =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MMlaplace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(x)</a:t>
            </a:r>
          </a:p>
          <a:p>
            <a:pPr marL="0" indent="0">
              <a:lnSpc>
                <a:spcPts val="2300"/>
              </a:lnSpc>
              <a:buNone/>
            </a:pP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edf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(d)</a:t>
            </a:r>
          </a:p>
          <a:p>
            <a:pPr marL="0" indent="0">
              <a:lnSpc>
                <a:spcPts val="2300"/>
              </a:lnSpc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red(ml)</a:t>
            </a:r>
          </a:p>
          <a:p>
            <a:pPr marL="0" indent="0">
              <a:lnSpc>
                <a:spcPts val="2300"/>
              </a:lnSpc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blue(mm)</a:t>
            </a:r>
          </a:p>
          <a:p>
            <a:pPr marL="0" indent="0">
              <a:lnSpc>
                <a:spcPts val="2300"/>
              </a:lnSpc>
              <a:buNone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ts val="2300"/>
              </a:lnSpc>
              <a:buNone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495800" cy="4114800"/>
          </a:xfrm>
        </p:spPr>
        <p:txBody>
          <a:bodyPr/>
          <a:lstStyle/>
          <a:p>
            <a:pPr marL="0" indent="0">
              <a:lnSpc>
                <a:spcPts val="2300"/>
              </a:lnSpc>
              <a:buNone/>
            </a:pPr>
            <a:r>
              <a:rPr lang="en-US" sz="2400" b="1" dirty="0" err="1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pba.r</a:t>
            </a:r>
            <a:endParaRPr lang="en-US" sz="2400" b="1" dirty="0" smtClean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ts val="2300"/>
              </a:lnSpc>
              <a:buNone/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= c(0,1,2,4,7,12)</a:t>
            </a:r>
          </a:p>
          <a:p>
            <a:pPr marL="0" indent="0">
              <a:lnSpc>
                <a:spcPts val="2300"/>
              </a:lnSpc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k = length(d) - 1</a:t>
            </a:r>
          </a:p>
          <a:p>
            <a:pPr marL="0" indent="0">
              <a:lnSpc>
                <a:spcPts val="2300"/>
              </a:lnSpc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 = 0:k/k</a:t>
            </a:r>
          </a:p>
          <a:p>
            <a:pPr marL="0" indent="0">
              <a:lnSpc>
                <a:spcPts val="2300"/>
              </a:lnSpc>
              <a:buNone/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 = quantiles(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d,p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ts val="2300"/>
              </a:lnSpc>
              <a:buNone/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pointlist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d,p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>
              <a:lnSpc>
                <a:spcPts val="2300"/>
              </a:lnSpc>
              <a:buNone/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a; red(b)</a:t>
            </a:r>
          </a:p>
          <a:p>
            <a:pPr marL="0" indent="0">
              <a:lnSpc>
                <a:spcPts val="2300"/>
              </a:lnSpc>
              <a:buNone/>
            </a:pP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ts val="2300"/>
              </a:lnSpc>
              <a:buNone/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 = c(3,4,2,2,3,3,4,5,5,3,2,3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>
              <a:lnSpc>
                <a:spcPts val="2300"/>
              </a:lnSpc>
              <a:buNone/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= histogram(d)</a:t>
            </a:r>
          </a:p>
          <a:p>
            <a:pPr marL="0" indent="0">
              <a:lnSpc>
                <a:spcPts val="2300"/>
              </a:lnSpc>
              <a:buNone/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= histogram(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d,conf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=0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>
              <a:lnSpc>
                <a:spcPts val="2300"/>
              </a:lnSpc>
              <a:buNone/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  <a:p>
            <a:pPr marL="0" indent="0">
              <a:lnSpc>
                <a:spcPts val="2300"/>
              </a:lnSpc>
              <a:buNone/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black(e)</a:t>
            </a:r>
          </a:p>
          <a:p>
            <a:pPr marL="0" indent="0">
              <a:lnSpc>
                <a:spcPts val="2300"/>
              </a:lnSpc>
              <a:buNone/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green(f)</a:t>
            </a:r>
          </a:p>
        </p:txBody>
      </p:sp>
    </p:spTree>
    <p:extLst>
      <p:ext uri="{BB962C8B-B14F-4D97-AF65-F5344CB8AC3E}">
        <p14:creationId xmlns:p14="http://schemas.microsoft.com/office/powerpoint/2010/main" val="402502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7200" y="-15875"/>
            <a:ext cx="9448800" cy="687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929844" cy="7010400"/>
          </a:xfrm>
          <a:prstGeom prst="rect">
            <a:avLst/>
          </a:prstGeom>
        </p:spPr>
      </p:pic>
      <p:sp>
        <p:nvSpPr>
          <p:cNvPr id="7175" name="AutoShape 7"/>
          <p:cNvSpPr>
            <a:spLocks noChangeArrowheads="1"/>
          </p:cNvSpPr>
          <p:nvPr/>
        </p:nvSpPr>
        <p:spPr bwMode="auto">
          <a:xfrm flipH="1">
            <a:off x="1971675" y="1218883"/>
            <a:ext cx="609600" cy="381000"/>
          </a:xfrm>
          <a:prstGeom prst="leftArrow">
            <a:avLst>
              <a:gd name="adj1" fmla="val 50000"/>
              <a:gd name="adj2" fmla="val 4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90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0"/>
            <a:ext cx="9448800" cy="687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722"/>
            <a:ext cx="12801600" cy="6940868"/>
          </a:xfrm>
          <a:prstGeom prst="rect">
            <a:avLst/>
          </a:prstGeom>
        </p:spPr>
      </p:pic>
      <p:sp>
        <p:nvSpPr>
          <p:cNvPr id="8197" name="AutoShape 5"/>
          <p:cNvSpPr>
            <a:spLocks noChangeArrowheads="1"/>
          </p:cNvSpPr>
          <p:nvPr/>
        </p:nvSpPr>
        <p:spPr bwMode="auto">
          <a:xfrm flipH="1">
            <a:off x="2087880" y="1051560"/>
            <a:ext cx="609600" cy="381000"/>
          </a:xfrm>
          <a:prstGeom prst="leftArrow">
            <a:avLst>
              <a:gd name="adj1" fmla="val 50000"/>
              <a:gd name="adj2" fmla="val 4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8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876425"/>
            <a:ext cx="5200650" cy="2314575"/>
          </a:xfrm>
          <a:prstGeom prst="rect">
            <a:avLst/>
          </a:prstGeom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600" y="457200"/>
            <a:ext cx="3848100" cy="260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21" name="AutoShape 5"/>
          <p:cNvSpPr>
            <a:spLocks noChangeArrowheads="1"/>
          </p:cNvSpPr>
          <p:nvPr/>
        </p:nvSpPr>
        <p:spPr bwMode="auto">
          <a:xfrm flipH="1">
            <a:off x="4232910" y="3688080"/>
            <a:ext cx="609600" cy="381000"/>
          </a:xfrm>
          <a:prstGeom prst="leftArrow">
            <a:avLst>
              <a:gd name="adj1" fmla="val 50000"/>
              <a:gd name="adj2" fmla="val 4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57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12263" cy="691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294" name="AutoShape 6"/>
          <p:cNvSpPr>
            <a:spLocks noChangeArrowheads="1"/>
          </p:cNvSpPr>
          <p:nvPr/>
        </p:nvSpPr>
        <p:spPr bwMode="auto">
          <a:xfrm>
            <a:off x="2438400" y="533400"/>
            <a:ext cx="609600" cy="381000"/>
          </a:xfrm>
          <a:prstGeom prst="leftArrow">
            <a:avLst>
              <a:gd name="adj1" fmla="val 50000"/>
              <a:gd name="adj2" fmla="val 4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4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36985</TotalTime>
  <Words>1672</Words>
  <Application>Microsoft Office PowerPoint</Application>
  <PresentationFormat>On-screen Show (4:3)</PresentationFormat>
  <Paragraphs>230</Paragraphs>
  <Slides>56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Courier New</vt:lpstr>
      <vt:lpstr>Papyrus</vt:lpstr>
      <vt:lpstr>Symbol</vt:lpstr>
      <vt:lpstr>Times New Roman</vt:lpstr>
      <vt:lpstr>Default Design</vt:lpstr>
      <vt:lpstr> Installing and getting started with R</vt:lpstr>
      <vt:lpstr>Installing 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Choose several installation 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Installing libraries we’ll need</vt:lpstr>
      <vt:lpstr>Leaving R</vt:lpstr>
      <vt:lpstr>Installing sra.r</vt:lpstr>
      <vt:lpstr>Install the sra.r Monte Carlo library</vt:lpstr>
      <vt:lpstr>Testing the sra.r installation</vt:lpstr>
      <vt:lpstr>sra.r Monte Carlo library</vt:lpstr>
      <vt:lpstr>Generalized convolutions</vt:lpstr>
      <vt:lpstr>Functionality in sra.r</vt:lpstr>
      <vt:lpstr>Monte Carlo in sra.r</vt:lpstr>
      <vt:lpstr>Monte Carlo in sra.r</vt:lpstr>
      <vt:lpstr>Installing pba.r</vt:lpstr>
      <vt:lpstr>Install the pba.r probability box library</vt:lpstr>
      <vt:lpstr>Testing the pba.r installation</vt:lpstr>
      <vt:lpstr>pba.r probability bounds library</vt:lpstr>
      <vt:lpstr>Generalized convolutions</vt:lpstr>
      <vt:lpstr>Probability bounds analysis in pba.r</vt:lpstr>
      <vt:lpstr>Probability bounds analysis in pba.r</vt:lpstr>
      <vt:lpstr>The libraries don’t work together</vt:lpstr>
      <vt:lpstr>Cheat sheet for R libraries</vt:lpstr>
      <vt:lpstr>Functions histogram, quantiles differ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 Mercardante</dc:creator>
  <cp:lastModifiedBy>Al</cp:lastModifiedBy>
  <cp:revision>831</cp:revision>
  <dcterms:created xsi:type="dcterms:W3CDTF">2003-04-09T22:03:22Z</dcterms:created>
  <dcterms:modified xsi:type="dcterms:W3CDTF">2016-12-11T00:28:19Z</dcterms:modified>
</cp:coreProperties>
</file>